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handoutMasterIdLst>
    <p:handoutMasterId r:id="rId85"/>
  </p:handoutMasterIdLst>
  <p:sldIdLst>
    <p:sldId id="256" r:id="rId2"/>
    <p:sldId id="257" r:id="rId3"/>
    <p:sldId id="259" r:id="rId4"/>
    <p:sldId id="258" r:id="rId5"/>
    <p:sldId id="260" r:id="rId6"/>
    <p:sldId id="261" r:id="rId7"/>
    <p:sldId id="286" r:id="rId8"/>
    <p:sldId id="287" r:id="rId9"/>
    <p:sldId id="288" r:id="rId10"/>
    <p:sldId id="289" r:id="rId11"/>
    <p:sldId id="290" r:id="rId12"/>
    <p:sldId id="282" r:id="rId13"/>
    <p:sldId id="262" r:id="rId14"/>
    <p:sldId id="263" r:id="rId15"/>
    <p:sldId id="283" r:id="rId16"/>
    <p:sldId id="284" r:id="rId17"/>
    <p:sldId id="285" r:id="rId18"/>
    <p:sldId id="267" r:id="rId19"/>
    <p:sldId id="268" r:id="rId20"/>
    <p:sldId id="291" r:id="rId21"/>
    <p:sldId id="292" r:id="rId22"/>
    <p:sldId id="269" r:id="rId23"/>
    <p:sldId id="270" r:id="rId24"/>
    <p:sldId id="293" r:id="rId25"/>
    <p:sldId id="294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95" r:id="rId34"/>
    <p:sldId id="278" r:id="rId35"/>
    <p:sldId id="279" r:id="rId36"/>
    <p:sldId id="280" r:id="rId37"/>
    <p:sldId id="281" r:id="rId38"/>
    <p:sldId id="317" r:id="rId39"/>
    <p:sldId id="296" r:id="rId40"/>
    <p:sldId id="297" r:id="rId41"/>
    <p:sldId id="298" r:id="rId42"/>
    <p:sldId id="31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20" r:id="rId63"/>
    <p:sldId id="321" r:id="rId64"/>
    <p:sldId id="338" r:id="rId65"/>
    <p:sldId id="337" r:id="rId66"/>
    <p:sldId id="322" r:id="rId67"/>
    <p:sldId id="323" r:id="rId68"/>
    <p:sldId id="324" r:id="rId69"/>
    <p:sldId id="339" r:id="rId70"/>
    <p:sldId id="325" r:id="rId71"/>
    <p:sldId id="326" r:id="rId72"/>
    <p:sldId id="327" r:id="rId73"/>
    <p:sldId id="340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C8D7E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50" autoAdjust="0"/>
    <p:restoredTop sz="94660"/>
  </p:normalViewPr>
  <p:slideViewPr>
    <p:cSldViewPr>
      <p:cViewPr varScale="1">
        <p:scale>
          <a:sx n="65" d="100"/>
          <a:sy n="65" d="100"/>
        </p:scale>
        <p:origin x="-55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62279D-604A-4EBB-91FB-421BD5967747}" type="doc">
      <dgm:prSet loTypeId="urn:microsoft.com/office/officeart/2005/8/layout/radial6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sw-KE"/>
        </a:p>
      </dgm:t>
    </dgm:pt>
    <dgm:pt modelId="{E11A0D54-DC65-4463-B97C-1D6B856CA52C}">
      <dgm:prSet phldrT="[Text]" custT="1"/>
      <dgm:spPr/>
      <dgm:t>
        <a:bodyPr/>
        <a:lstStyle/>
        <a:p>
          <a:r>
            <a:rPr lang="en-US" sz="4800" dirty="0" smtClean="0"/>
            <a:t>ICT</a:t>
          </a:r>
          <a:endParaRPr lang="sw-KE" sz="4800" dirty="0"/>
        </a:p>
      </dgm:t>
    </dgm:pt>
    <dgm:pt modelId="{B32D3AA7-7355-4D16-A073-B6F91989E7DD}" type="parTrans" cxnId="{B03E4E78-8506-4728-8B9F-D91D338D9034}">
      <dgm:prSet/>
      <dgm:spPr/>
      <dgm:t>
        <a:bodyPr/>
        <a:lstStyle/>
        <a:p>
          <a:endParaRPr lang="sw-KE"/>
        </a:p>
      </dgm:t>
    </dgm:pt>
    <dgm:pt modelId="{C4AE8B5D-AC96-4116-BA71-A7CBAE45418B}" type="sibTrans" cxnId="{B03E4E78-8506-4728-8B9F-D91D338D9034}">
      <dgm:prSet/>
      <dgm:spPr/>
      <dgm:t>
        <a:bodyPr/>
        <a:lstStyle/>
        <a:p>
          <a:endParaRPr lang="sw-KE"/>
        </a:p>
      </dgm:t>
    </dgm:pt>
    <dgm:pt modelId="{B45C0D0C-1EC7-4430-AB5D-691A12AF99AF}">
      <dgm:prSet phldrT="[Text]" custT="1"/>
      <dgm:spPr/>
      <dgm:t>
        <a:bodyPr/>
        <a:lstStyle/>
        <a:p>
          <a:r>
            <a:rPr lang="en-US" sz="1000" dirty="0" smtClean="0"/>
            <a:t>Cloud</a:t>
          </a:r>
        </a:p>
        <a:p>
          <a:r>
            <a:rPr lang="en-US" sz="1000" dirty="0" smtClean="0"/>
            <a:t>Computing</a:t>
          </a:r>
          <a:endParaRPr lang="sw-KE" sz="1000" dirty="0"/>
        </a:p>
      </dgm:t>
    </dgm:pt>
    <dgm:pt modelId="{23F20742-72DA-4F2D-92CC-7EAF33F26083}" type="parTrans" cxnId="{1FD774CD-CB4D-4378-8440-9D1740F53547}">
      <dgm:prSet/>
      <dgm:spPr/>
      <dgm:t>
        <a:bodyPr/>
        <a:lstStyle/>
        <a:p>
          <a:endParaRPr lang="sw-KE"/>
        </a:p>
      </dgm:t>
    </dgm:pt>
    <dgm:pt modelId="{F5DAABBF-0D86-4C6A-B1E9-461B4854F56E}" type="sibTrans" cxnId="{1FD774CD-CB4D-4378-8440-9D1740F53547}">
      <dgm:prSet/>
      <dgm:spPr/>
      <dgm:t>
        <a:bodyPr/>
        <a:lstStyle/>
        <a:p>
          <a:endParaRPr lang="sw-KE" sz="1800"/>
        </a:p>
      </dgm:t>
    </dgm:pt>
    <dgm:pt modelId="{A410EDF9-374D-40D2-B120-082A05303A85}">
      <dgm:prSet phldrT="[Text]" custT="1"/>
      <dgm:spPr/>
      <dgm:t>
        <a:bodyPr/>
        <a:lstStyle/>
        <a:p>
          <a:r>
            <a:rPr lang="en-US" sz="1000" dirty="0" smtClean="0"/>
            <a:t>Communication</a:t>
          </a:r>
          <a:br>
            <a:rPr lang="en-US" sz="1000" dirty="0" smtClean="0"/>
          </a:br>
          <a:r>
            <a:rPr lang="en-US" sz="1000" dirty="0" smtClean="0"/>
            <a:t> Technologies</a:t>
          </a:r>
          <a:endParaRPr lang="sw-KE" sz="1000" dirty="0"/>
        </a:p>
      </dgm:t>
    </dgm:pt>
    <dgm:pt modelId="{7A2FAB0F-78E2-48A9-BA73-3A00944BD14C}" type="parTrans" cxnId="{9FF407A3-702B-44CF-960C-B9F4DC374BA0}">
      <dgm:prSet/>
      <dgm:spPr/>
      <dgm:t>
        <a:bodyPr/>
        <a:lstStyle/>
        <a:p>
          <a:endParaRPr lang="sw-KE"/>
        </a:p>
      </dgm:t>
    </dgm:pt>
    <dgm:pt modelId="{49C30791-D124-4E00-BD88-C8C076BA95FD}" type="sibTrans" cxnId="{9FF407A3-702B-44CF-960C-B9F4DC374BA0}">
      <dgm:prSet/>
      <dgm:spPr/>
      <dgm:t>
        <a:bodyPr/>
        <a:lstStyle/>
        <a:p>
          <a:endParaRPr lang="sw-KE" sz="1800"/>
        </a:p>
      </dgm:t>
    </dgm:pt>
    <dgm:pt modelId="{47037D46-03DD-4852-B343-77A5CF705514}">
      <dgm:prSet phldrT="[Text]" custT="1"/>
      <dgm:spPr/>
      <dgm:t>
        <a:bodyPr/>
        <a:lstStyle/>
        <a:p>
          <a:r>
            <a:rPr lang="en-US" sz="1000" dirty="0" smtClean="0"/>
            <a:t>Data</a:t>
          </a:r>
          <a:endParaRPr lang="sw-KE" sz="1000" dirty="0"/>
        </a:p>
      </dgm:t>
    </dgm:pt>
    <dgm:pt modelId="{BAC6364A-161D-4C7D-84D4-8B61201CAF5F}" type="parTrans" cxnId="{ED645B2A-BA7B-493A-8D17-660D72EF17F6}">
      <dgm:prSet/>
      <dgm:spPr/>
      <dgm:t>
        <a:bodyPr/>
        <a:lstStyle/>
        <a:p>
          <a:endParaRPr lang="sw-KE"/>
        </a:p>
      </dgm:t>
    </dgm:pt>
    <dgm:pt modelId="{74A1F57C-6B0D-4A75-8859-B14777B38163}" type="sibTrans" cxnId="{ED645B2A-BA7B-493A-8D17-660D72EF17F6}">
      <dgm:prSet/>
      <dgm:spPr/>
      <dgm:t>
        <a:bodyPr/>
        <a:lstStyle/>
        <a:p>
          <a:endParaRPr lang="sw-KE" sz="1800"/>
        </a:p>
      </dgm:t>
    </dgm:pt>
    <dgm:pt modelId="{B509DD11-DD4E-42D8-9A9D-9B7A747CC349}">
      <dgm:prSet phldrT="[Text]" custT="1"/>
      <dgm:spPr/>
      <dgm:t>
        <a:bodyPr/>
        <a:lstStyle/>
        <a:p>
          <a:r>
            <a:rPr lang="en-US" sz="1000" dirty="0" smtClean="0"/>
            <a:t>Internet</a:t>
          </a:r>
        </a:p>
        <a:p>
          <a:r>
            <a:rPr lang="en-US" sz="1000" dirty="0" smtClean="0"/>
            <a:t> Access</a:t>
          </a:r>
          <a:endParaRPr lang="sw-KE" sz="1000" dirty="0"/>
        </a:p>
      </dgm:t>
    </dgm:pt>
    <dgm:pt modelId="{A7EC88E9-283E-49E1-A58F-282D2E1F2B2D}" type="parTrans" cxnId="{D59334F2-6E02-44A4-A89D-48EE23BDE497}">
      <dgm:prSet/>
      <dgm:spPr/>
      <dgm:t>
        <a:bodyPr/>
        <a:lstStyle/>
        <a:p>
          <a:endParaRPr lang="sw-KE"/>
        </a:p>
      </dgm:t>
    </dgm:pt>
    <dgm:pt modelId="{39D53735-2561-46F7-9401-9B20A30B7742}" type="sibTrans" cxnId="{D59334F2-6E02-44A4-A89D-48EE23BDE497}">
      <dgm:prSet/>
      <dgm:spPr/>
      <dgm:t>
        <a:bodyPr/>
        <a:lstStyle/>
        <a:p>
          <a:endParaRPr lang="sw-KE" sz="1800"/>
        </a:p>
      </dgm:t>
    </dgm:pt>
    <dgm:pt modelId="{E2C989A1-84E9-414A-B74C-BE4D50D321B7}">
      <dgm:prSet phldrT="[Text]" custT="1"/>
      <dgm:spPr/>
      <dgm:t>
        <a:bodyPr/>
        <a:lstStyle/>
        <a:p>
          <a:r>
            <a:rPr lang="en-US" sz="1000" dirty="0" smtClean="0"/>
            <a:t>Software</a:t>
          </a:r>
          <a:endParaRPr lang="sw-KE" sz="1000" dirty="0"/>
        </a:p>
      </dgm:t>
    </dgm:pt>
    <dgm:pt modelId="{81FF87C7-265F-48E3-924B-D8652171F867}" type="parTrans" cxnId="{798B4729-99F2-403E-86FB-25353761518B}">
      <dgm:prSet/>
      <dgm:spPr/>
      <dgm:t>
        <a:bodyPr/>
        <a:lstStyle/>
        <a:p>
          <a:endParaRPr lang="sw-KE"/>
        </a:p>
      </dgm:t>
    </dgm:pt>
    <dgm:pt modelId="{4982204A-728A-440A-B5D7-903EEFB8DDE1}" type="sibTrans" cxnId="{798B4729-99F2-403E-86FB-25353761518B}">
      <dgm:prSet/>
      <dgm:spPr/>
      <dgm:t>
        <a:bodyPr/>
        <a:lstStyle/>
        <a:p>
          <a:endParaRPr lang="sw-KE"/>
        </a:p>
      </dgm:t>
    </dgm:pt>
    <dgm:pt modelId="{53A4DC2B-C864-4C56-A9CC-98CB08F9A290}">
      <dgm:prSet phldrT="[Text]"/>
      <dgm:spPr/>
      <dgm:t>
        <a:bodyPr/>
        <a:lstStyle/>
        <a:p>
          <a:r>
            <a:rPr lang="en-US" dirty="0" smtClean="0"/>
            <a:t>Hardware</a:t>
          </a:r>
          <a:endParaRPr lang="sw-KE" dirty="0"/>
        </a:p>
      </dgm:t>
    </dgm:pt>
    <dgm:pt modelId="{56F65A59-AB57-4D33-8136-124887D02813}" type="parTrans" cxnId="{DA7CAE47-40B1-4746-81EA-6E4D3B0EFA90}">
      <dgm:prSet/>
      <dgm:spPr/>
      <dgm:t>
        <a:bodyPr/>
        <a:lstStyle/>
        <a:p>
          <a:endParaRPr lang="sw-KE"/>
        </a:p>
      </dgm:t>
    </dgm:pt>
    <dgm:pt modelId="{9FC040D7-AC7C-489F-A47A-868E0ADC58D9}" type="sibTrans" cxnId="{DA7CAE47-40B1-4746-81EA-6E4D3B0EFA90}">
      <dgm:prSet/>
      <dgm:spPr/>
      <dgm:t>
        <a:bodyPr/>
        <a:lstStyle/>
        <a:p>
          <a:endParaRPr lang="sw-KE"/>
        </a:p>
      </dgm:t>
    </dgm:pt>
    <dgm:pt modelId="{5C0EE40E-9BC7-449D-BCF0-2082B6C243FA}" type="pres">
      <dgm:prSet presAssocID="{7562279D-604A-4EBB-91FB-421BD59677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w-KE"/>
        </a:p>
      </dgm:t>
    </dgm:pt>
    <dgm:pt modelId="{5978E403-A93E-48CA-BA6B-A456BCB9BE1E}" type="pres">
      <dgm:prSet presAssocID="{E11A0D54-DC65-4463-B97C-1D6B856CA52C}" presName="centerShape" presStyleLbl="node0" presStyleIdx="0" presStyleCnt="1"/>
      <dgm:spPr/>
      <dgm:t>
        <a:bodyPr/>
        <a:lstStyle/>
        <a:p>
          <a:endParaRPr lang="sw-KE"/>
        </a:p>
      </dgm:t>
    </dgm:pt>
    <dgm:pt modelId="{04D44350-E47A-49E2-85DC-A428A825F38A}" type="pres">
      <dgm:prSet presAssocID="{E2C989A1-84E9-414A-B74C-BE4D50D321B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w-KE"/>
        </a:p>
      </dgm:t>
    </dgm:pt>
    <dgm:pt modelId="{64664C23-85AE-45D5-9A14-778FDDCEAF6C}" type="pres">
      <dgm:prSet presAssocID="{E2C989A1-84E9-414A-B74C-BE4D50D321B7}" presName="dummy" presStyleCnt="0"/>
      <dgm:spPr/>
    </dgm:pt>
    <dgm:pt modelId="{5D9F57B5-BA19-4D07-BDBA-25B1DBE884CA}" type="pres">
      <dgm:prSet presAssocID="{4982204A-728A-440A-B5D7-903EEFB8DDE1}" presName="sibTrans" presStyleLbl="sibTrans2D1" presStyleIdx="0" presStyleCnt="6"/>
      <dgm:spPr/>
      <dgm:t>
        <a:bodyPr/>
        <a:lstStyle/>
        <a:p>
          <a:endParaRPr lang="sw-KE"/>
        </a:p>
      </dgm:t>
    </dgm:pt>
    <dgm:pt modelId="{663D973E-8C93-4E81-91C8-502AC32541F6}" type="pres">
      <dgm:prSet presAssocID="{53A4DC2B-C864-4C56-A9CC-98CB08F9A29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w-KE"/>
        </a:p>
      </dgm:t>
    </dgm:pt>
    <dgm:pt modelId="{6EF951C5-D449-455E-A598-CF46094136E6}" type="pres">
      <dgm:prSet presAssocID="{53A4DC2B-C864-4C56-A9CC-98CB08F9A290}" presName="dummy" presStyleCnt="0"/>
      <dgm:spPr/>
    </dgm:pt>
    <dgm:pt modelId="{ECF7FC87-36C3-4880-8228-187C4A54519B}" type="pres">
      <dgm:prSet presAssocID="{9FC040D7-AC7C-489F-A47A-868E0ADC58D9}" presName="sibTrans" presStyleLbl="sibTrans2D1" presStyleIdx="1" presStyleCnt="6"/>
      <dgm:spPr/>
      <dgm:t>
        <a:bodyPr/>
        <a:lstStyle/>
        <a:p>
          <a:endParaRPr lang="sw-KE"/>
        </a:p>
      </dgm:t>
    </dgm:pt>
    <dgm:pt modelId="{17C679AA-0323-4726-A326-D16DB5CE6EC4}" type="pres">
      <dgm:prSet presAssocID="{B45C0D0C-1EC7-4430-AB5D-691A12AF99A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w-KE"/>
        </a:p>
      </dgm:t>
    </dgm:pt>
    <dgm:pt modelId="{E11B6BAB-76CC-44FD-9EF1-0AA10D1975FA}" type="pres">
      <dgm:prSet presAssocID="{B45C0D0C-1EC7-4430-AB5D-691A12AF99AF}" presName="dummy" presStyleCnt="0"/>
      <dgm:spPr/>
    </dgm:pt>
    <dgm:pt modelId="{92DC3C52-5A25-4EE4-8F1B-D3A1568AD012}" type="pres">
      <dgm:prSet presAssocID="{F5DAABBF-0D86-4C6A-B1E9-461B4854F56E}" presName="sibTrans" presStyleLbl="sibTrans2D1" presStyleIdx="2" presStyleCnt="6"/>
      <dgm:spPr/>
      <dgm:t>
        <a:bodyPr/>
        <a:lstStyle/>
        <a:p>
          <a:endParaRPr lang="sw-KE"/>
        </a:p>
      </dgm:t>
    </dgm:pt>
    <dgm:pt modelId="{5A575EE0-358D-40D1-BAEA-A3FD766C3183}" type="pres">
      <dgm:prSet presAssocID="{A410EDF9-374D-40D2-B120-082A05303A8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w-KE"/>
        </a:p>
      </dgm:t>
    </dgm:pt>
    <dgm:pt modelId="{C2E52EE5-6428-492E-B1CF-8399EE04156B}" type="pres">
      <dgm:prSet presAssocID="{A410EDF9-374D-40D2-B120-082A05303A85}" presName="dummy" presStyleCnt="0"/>
      <dgm:spPr/>
    </dgm:pt>
    <dgm:pt modelId="{4FBF6058-9A08-466B-B333-9D93BB478B6F}" type="pres">
      <dgm:prSet presAssocID="{49C30791-D124-4E00-BD88-C8C076BA95FD}" presName="sibTrans" presStyleLbl="sibTrans2D1" presStyleIdx="3" presStyleCnt="6"/>
      <dgm:spPr/>
      <dgm:t>
        <a:bodyPr/>
        <a:lstStyle/>
        <a:p>
          <a:endParaRPr lang="sw-KE"/>
        </a:p>
      </dgm:t>
    </dgm:pt>
    <dgm:pt modelId="{C25CA64D-BBC2-467E-89CD-7FEFC4A5CB72}" type="pres">
      <dgm:prSet presAssocID="{47037D46-03DD-4852-B343-77A5CF70551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w-KE"/>
        </a:p>
      </dgm:t>
    </dgm:pt>
    <dgm:pt modelId="{9F093BA1-1BF9-4BCC-8D70-5D081ED64534}" type="pres">
      <dgm:prSet presAssocID="{47037D46-03DD-4852-B343-77A5CF705514}" presName="dummy" presStyleCnt="0"/>
      <dgm:spPr/>
    </dgm:pt>
    <dgm:pt modelId="{9B67B694-1A9F-4888-8C75-FFCF36FB670B}" type="pres">
      <dgm:prSet presAssocID="{74A1F57C-6B0D-4A75-8859-B14777B38163}" presName="sibTrans" presStyleLbl="sibTrans2D1" presStyleIdx="4" presStyleCnt="6"/>
      <dgm:spPr/>
      <dgm:t>
        <a:bodyPr/>
        <a:lstStyle/>
        <a:p>
          <a:endParaRPr lang="sw-KE"/>
        </a:p>
      </dgm:t>
    </dgm:pt>
    <dgm:pt modelId="{6182A535-2DEA-43F0-AE2F-16ACB6BCFCDA}" type="pres">
      <dgm:prSet presAssocID="{B509DD11-DD4E-42D8-9A9D-9B7A747CC34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w-KE"/>
        </a:p>
      </dgm:t>
    </dgm:pt>
    <dgm:pt modelId="{48CA4626-9200-40F2-96F2-2AD6C5435F32}" type="pres">
      <dgm:prSet presAssocID="{B509DD11-DD4E-42D8-9A9D-9B7A747CC349}" presName="dummy" presStyleCnt="0"/>
      <dgm:spPr/>
    </dgm:pt>
    <dgm:pt modelId="{6FCEB9AE-3C4B-47B8-B6A8-EC215BA76B9F}" type="pres">
      <dgm:prSet presAssocID="{39D53735-2561-46F7-9401-9B20A30B7742}" presName="sibTrans" presStyleLbl="sibTrans2D1" presStyleIdx="5" presStyleCnt="6"/>
      <dgm:spPr/>
      <dgm:t>
        <a:bodyPr/>
        <a:lstStyle/>
        <a:p>
          <a:endParaRPr lang="sw-KE"/>
        </a:p>
      </dgm:t>
    </dgm:pt>
  </dgm:ptLst>
  <dgm:cxnLst>
    <dgm:cxn modelId="{CEE0AC89-1C54-409C-A9E5-B8A9012E81FA}" type="presOf" srcId="{F5DAABBF-0D86-4C6A-B1E9-461B4854F56E}" destId="{92DC3C52-5A25-4EE4-8F1B-D3A1568AD012}" srcOrd="0" destOrd="0" presId="urn:microsoft.com/office/officeart/2005/8/layout/radial6"/>
    <dgm:cxn modelId="{7680D694-25D3-47BE-A322-DA7C5213238D}" type="presOf" srcId="{49C30791-D124-4E00-BD88-C8C076BA95FD}" destId="{4FBF6058-9A08-466B-B333-9D93BB478B6F}" srcOrd="0" destOrd="0" presId="urn:microsoft.com/office/officeart/2005/8/layout/radial6"/>
    <dgm:cxn modelId="{3E54DE9E-0B3B-4466-B258-30FAAF2FDC09}" type="presOf" srcId="{E11A0D54-DC65-4463-B97C-1D6B856CA52C}" destId="{5978E403-A93E-48CA-BA6B-A456BCB9BE1E}" srcOrd="0" destOrd="0" presId="urn:microsoft.com/office/officeart/2005/8/layout/radial6"/>
    <dgm:cxn modelId="{ADF55A06-B6ED-431C-B137-F634B23CA35E}" type="presOf" srcId="{39D53735-2561-46F7-9401-9B20A30B7742}" destId="{6FCEB9AE-3C4B-47B8-B6A8-EC215BA76B9F}" srcOrd="0" destOrd="0" presId="urn:microsoft.com/office/officeart/2005/8/layout/radial6"/>
    <dgm:cxn modelId="{E1201B21-C322-411C-B850-4AAE0D556653}" type="presOf" srcId="{A410EDF9-374D-40D2-B120-082A05303A85}" destId="{5A575EE0-358D-40D1-BAEA-A3FD766C3183}" srcOrd="0" destOrd="0" presId="urn:microsoft.com/office/officeart/2005/8/layout/radial6"/>
    <dgm:cxn modelId="{D59334F2-6E02-44A4-A89D-48EE23BDE497}" srcId="{E11A0D54-DC65-4463-B97C-1D6B856CA52C}" destId="{B509DD11-DD4E-42D8-9A9D-9B7A747CC349}" srcOrd="5" destOrd="0" parTransId="{A7EC88E9-283E-49E1-A58F-282D2E1F2B2D}" sibTransId="{39D53735-2561-46F7-9401-9B20A30B7742}"/>
    <dgm:cxn modelId="{8EFC591A-CF57-4F36-8735-45D5ABAA2A77}" type="presOf" srcId="{47037D46-03DD-4852-B343-77A5CF705514}" destId="{C25CA64D-BBC2-467E-89CD-7FEFC4A5CB72}" srcOrd="0" destOrd="0" presId="urn:microsoft.com/office/officeart/2005/8/layout/radial6"/>
    <dgm:cxn modelId="{283B8918-EFA2-41CC-9FBC-4BAF0918E46D}" type="presOf" srcId="{B509DD11-DD4E-42D8-9A9D-9B7A747CC349}" destId="{6182A535-2DEA-43F0-AE2F-16ACB6BCFCDA}" srcOrd="0" destOrd="0" presId="urn:microsoft.com/office/officeart/2005/8/layout/radial6"/>
    <dgm:cxn modelId="{73A1A971-1CC7-42B8-86B7-D5F62FD939D5}" type="presOf" srcId="{7562279D-604A-4EBB-91FB-421BD5967747}" destId="{5C0EE40E-9BC7-449D-BCF0-2082B6C243FA}" srcOrd="0" destOrd="0" presId="urn:microsoft.com/office/officeart/2005/8/layout/radial6"/>
    <dgm:cxn modelId="{798B4729-99F2-403E-86FB-25353761518B}" srcId="{E11A0D54-DC65-4463-B97C-1D6B856CA52C}" destId="{E2C989A1-84E9-414A-B74C-BE4D50D321B7}" srcOrd="0" destOrd="0" parTransId="{81FF87C7-265F-48E3-924B-D8652171F867}" sibTransId="{4982204A-728A-440A-B5D7-903EEFB8DDE1}"/>
    <dgm:cxn modelId="{ED645B2A-BA7B-493A-8D17-660D72EF17F6}" srcId="{E11A0D54-DC65-4463-B97C-1D6B856CA52C}" destId="{47037D46-03DD-4852-B343-77A5CF705514}" srcOrd="4" destOrd="0" parTransId="{BAC6364A-161D-4C7D-84D4-8B61201CAF5F}" sibTransId="{74A1F57C-6B0D-4A75-8859-B14777B38163}"/>
    <dgm:cxn modelId="{919F3B9E-D0B4-4812-BCC9-9B51B7DB530B}" type="presOf" srcId="{4982204A-728A-440A-B5D7-903EEFB8DDE1}" destId="{5D9F57B5-BA19-4D07-BDBA-25B1DBE884CA}" srcOrd="0" destOrd="0" presId="urn:microsoft.com/office/officeart/2005/8/layout/radial6"/>
    <dgm:cxn modelId="{DA7CAE47-40B1-4746-81EA-6E4D3B0EFA90}" srcId="{E11A0D54-DC65-4463-B97C-1D6B856CA52C}" destId="{53A4DC2B-C864-4C56-A9CC-98CB08F9A290}" srcOrd="1" destOrd="0" parTransId="{56F65A59-AB57-4D33-8136-124887D02813}" sibTransId="{9FC040D7-AC7C-489F-A47A-868E0ADC58D9}"/>
    <dgm:cxn modelId="{CBDCEE4B-A715-474C-952E-284FC7E97BEA}" type="presOf" srcId="{74A1F57C-6B0D-4A75-8859-B14777B38163}" destId="{9B67B694-1A9F-4888-8C75-FFCF36FB670B}" srcOrd="0" destOrd="0" presId="urn:microsoft.com/office/officeart/2005/8/layout/radial6"/>
    <dgm:cxn modelId="{DDE7F988-F77D-4E31-BDE1-9C13F3D37DC8}" type="presOf" srcId="{E2C989A1-84E9-414A-B74C-BE4D50D321B7}" destId="{04D44350-E47A-49E2-85DC-A428A825F38A}" srcOrd="0" destOrd="0" presId="urn:microsoft.com/office/officeart/2005/8/layout/radial6"/>
    <dgm:cxn modelId="{1FD774CD-CB4D-4378-8440-9D1740F53547}" srcId="{E11A0D54-DC65-4463-B97C-1D6B856CA52C}" destId="{B45C0D0C-1EC7-4430-AB5D-691A12AF99AF}" srcOrd="2" destOrd="0" parTransId="{23F20742-72DA-4F2D-92CC-7EAF33F26083}" sibTransId="{F5DAABBF-0D86-4C6A-B1E9-461B4854F56E}"/>
    <dgm:cxn modelId="{9859D870-F623-4219-B379-D8A0CB11E5AF}" type="presOf" srcId="{B45C0D0C-1EC7-4430-AB5D-691A12AF99AF}" destId="{17C679AA-0323-4726-A326-D16DB5CE6EC4}" srcOrd="0" destOrd="0" presId="urn:microsoft.com/office/officeart/2005/8/layout/radial6"/>
    <dgm:cxn modelId="{D530C116-1E88-4E55-BEE5-9F9B7A89398D}" type="presOf" srcId="{53A4DC2B-C864-4C56-A9CC-98CB08F9A290}" destId="{663D973E-8C93-4E81-91C8-502AC32541F6}" srcOrd="0" destOrd="0" presId="urn:microsoft.com/office/officeart/2005/8/layout/radial6"/>
    <dgm:cxn modelId="{07EA7F11-26DA-4187-888E-343DC7848FFB}" type="presOf" srcId="{9FC040D7-AC7C-489F-A47A-868E0ADC58D9}" destId="{ECF7FC87-36C3-4880-8228-187C4A54519B}" srcOrd="0" destOrd="0" presId="urn:microsoft.com/office/officeart/2005/8/layout/radial6"/>
    <dgm:cxn modelId="{B03E4E78-8506-4728-8B9F-D91D338D9034}" srcId="{7562279D-604A-4EBB-91FB-421BD5967747}" destId="{E11A0D54-DC65-4463-B97C-1D6B856CA52C}" srcOrd="0" destOrd="0" parTransId="{B32D3AA7-7355-4D16-A073-B6F91989E7DD}" sibTransId="{C4AE8B5D-AC96-4116-BA71-A7CBAE45418B}"/>
    <dgm:cxn modelId="{9FF407A3-702B-44CF-960C-B9F4DC374BA0}" srcId="{E11A0D54-DC65-4463-B97C-1D6B856CA52C}" destId="{A410EDF9-374D-40D2-B120-082A05303A85}" srcOrd="3" destOrd="0" parTransId="{7A2FAB0F-78E2-48A9-BA73-3A00944BD14C}" sibTransId="{49C30791-D124-4E00-BD88-C8C076BA95FD}"/>
    <dgm:cxn modelId="{36F432C2-E17C-4871-81A5-B9E0A303ECD1}" type="presParOf" srcId="{5C0EE40E-9BC7-449D-BCF0-2082B6C243FA}" destId="{5978E403-A93E-48CA-BA6B-A456BCB9BE1E}" srcOrd="0" destOrd="0" presId="urn:microsoft.com/office/officeart/2005/8/layout/radial6"/>
    <dgm:cxn modelId="{200E37EE-711D-408E-A5A5-A5FFE04AB1B7}" type="presParOf" srcId="{5C0EE40E-9BC7-449D-BCF0-2082B6C243FA}" destId="{04D44350-E47A-49E2-85DC-A428A825F38A}" srcOrd="1" destOrd="0" presId="urn:microsoft.com/office/officeart/2005/8/layout/radial6"/>
    <dgm:cxn modelId="{99DB0864-8720-4217-B08C-ADEAC6DC9C04}" type="presParOf" srcId="{5C0EE40E-9BC7-449D-BCF0-2082B6C243FA}" destId="{64664C23-85AE-45D5-9A14-778FDDCEAF6C}" srcOrd="2" destOrd="0" presId="urn:microsoft.com/office/officeart/2005/8/layout/radial6"/>
    <dgm:cxn modelId="{EED8A166-78B5-4472-A468-38F38FBEB9E1}" type="presParOf" srcId="{5C0EE40E-9BC7-449D-BCF0-2082B6C243FA}" destId="{5D9F57B5-BA19-4D07-BDBA-25B1DBE884CA}" srcOrd="3" destOrd="0" presId="urn:microsoft.com/office/officeart/2005/8/layout/radial6"/>
    <dgm:cxn modelId="{D4DE5B4B-BB3F-446E-ABAA-81249990A162}" type="presParOf" srcId="{5C0EE40E-9BC7-449D-BCF0-2082B6C243FA}" destId="{663D973E-8C93-4E81-91C8-502AC32541F6}" srcOrd="4" destOrd="0" presId="urn:microsoft.com/office/officeart/2005/8/layout/radial6"/>
    <dgm:cxn modelId="{4358D04C-D735-48CF-8D99-A8024E639C0D}" type="presParOf" srcId="{5C0EE40E-9BC7-449D-BCF0-2082B6C243FA}" destId="{6EF951C5-D449-455E-A598-CF46094136E6}" srcOrd="5" destOrd="0" presId="urn:microsoft.com/office/officeart/2005/8/layout/radial6"/>
    <dgm:cxn modelId="{46867A0D-67BE-4482-A3CD-83FC73577CE8}" type="presParOf" srcId="{5C0EE40E-9BC7-449D-BCF0-2082B6C243FA}" destId="{ECF7FC87-36C3-4880-8228-187C4A54519B}" srcOrd="6" destOrd="0" presId="urn:microsoft.com/office/officeart/2005/8/layout/radial6"/>
    <dgm:cxn modelId="{51E5AB71-D104-4D5B-AD3A-4751D3ECAED9}" type="presParOf" srcId="{5C0EE40E-9BC7-449D-BCF0-2082B6C243FA}" destId="{17C679AA-0323-4726-A326-D16DB5CE6EC4}" srcOrd="7" destOrd="0" presId="urn:microsoft.com/office/officeart/2005/8/layout/radial6"/>
    <dgm:cxn modelId="{70BD89B4-5D95-4E12-9BF5-71795E34FFBA}" type="presParOf" srcId="{5C0EE40E-9BC7-449D-BCF0-2082B6C243FA}" destId="{E11B6BAB-76CC-44FD-9EF1-0AA10D1975FA}" srcOrd="8" destOrd="0" presId="urn:microsoft.com/office/officeart/2005/8/layout/radial6"/>
    <dgm:cxn modelId="{366C1C09-F093-46DA-BA8E-24153676C361}" type="presParOf" srcId="{5C0EE40E-9BC7-449D-BCF0-2082B6C243FA}" destId="{92DC3C52-5A25-4EE4-8F1B-D3A1568AD012}" srcOrd="9" destOrd="0" presId="urn:microsoft.com/office/officeart/2005/8/layout/radial6"/>
    <dgm:cxn modelId="{664CFAC6-2BA9-45B4-B8E1-CA5BC60E6D80}" type="presParOf" srcId="{5C0EE40E-9BC7-449D-BCF0-2082B6C243FA}" destId="{5A575EE0-358D-40D1-BAEA-A3FD766C3183}" srcOrd="10" destOrd="0" presId="urn:microsoft.com/office/officeart/2005/8/layout/radial6"/>
    <dgm:cxn modelId="{2383CE61-A67B-416F-9124-901A6EB910E0}" type="presParOf" srcId="{5C0EE40E-9BC7-449D-BCF0-2082B6C243FA}" destId="{C2E52EE5-6428-492E-B1CF-8399EE04156B}" srcOrd="11" destOrd="0" presId="urn:microsoft.com/office/officeart/2005/8/layout/radial6"/>
    <dgm:cxn modelId="{9C17C381-F65D-4671-962D-A9E090D740D7}" type="presParOf" srcId="{5C0EE40E-9BC7-449D-BCF0-2082B6C243FA}" destId="{4FBF6058-9A08-466B-B333-9D93BB478B6F}" srcOrd="12" destOrd="0" presId="urn:microsoft.com/office/officeart/2005/8/layout/radial6"/>
    <dgm:cxn modelId="{A277E290-D62F-41E5-A3ED-00C89EEEBB88}" type="presParOf" srcId="{5C0EE40E-9BC7-449D-BCF0-2082B6C243FA}" destId="{C25CA64D-BBC2-467E-89CD-7FEFC4A5CB72}" srcOrd="13" destOrd="0" presId="urn:microsoft.com/office/officeart/2005/8/layout/radial6"/>
    <dgm:cxn modelId="{7B027917-432E-4B39-A9C8-91195A1E30EA}" type="presParOf" srcId="{5C0EE40E-9BC7-449D-BCF0-2082B6C243FA}" destId="{9F093BA1-1BF9-4BCC-8D70-5D081ED64534}" srcOrd="14" destOrd="0" presId="urn:microsoft.com/office/officeart/2005/8/layout/radial6"/>
    <dgm:cxn modelId="{C165E31C-E17F-42C0-9403-11BC0CAD4733}" type="presParOf" srcId="{5C0EE40E-9BC7-449D-BCF0-2082B6C243FA}" destId="{9B67B694-1A9F-4888-8C75-FFCF36FB670B}" srcOrd="15" destOrd="0" presId="urn:microsoft.com/office/officeart/2005/8/layout/radial6"/>
    <dgm:cxn modelId="{CA8D046E-960D-4ACD-8140-B68E4D1BD4A4}" type="presParOf" srcId="{5C0EE40E-9BC7-449D-BCF0-2082B6C243FA}" destId="{6182A535-2DEA-43F0-AE2F-16ACB6BCFCDA}" srcOrd="16" destOrd="0" presId="urn:microsoft.com/office/officeart/2005/8/layout/radial6"/>
    <dgm:cxn modelId="{12836141-D94F-412A-9F06-E14C7EBF7744}" type="presParOf" srcId="{5C0EE40E-9BC7-449D-BCF0-2082B6C243FA}" destId="{48CA4626-9200-40F2-96F2-2AD6C5435F32}" srcOrd="17" destOrd="0" presId="urn:microsoft.com/office/officeart/2005/8/layout/radial6"/>
    <dgm:cxn modelId="{3BDBB46C-2F72-4241-A37E-7E4895BBEB6D}" type="presParOf" srcId="{5C0EE40E-9BC7-449D-BCF0-2082B6C243FA}" destId="{6FCEB9AE-3C4B-47B8-B6A8-EC215BA76B9F}" srcOrd="18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1FD91-72DC-4911-8694-F2FD86707D13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97723-4D76-4BEA-99F0-C81A165B5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7130B-D907-44F1-9850-34719E22F7AE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FCE18-A204-49FB-AFE9-5FCA5F4D0A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2786058"/>
            <a:ext cx="7772400" cy="869947"/>
          </a:xfrm>
        </p:spPr>
        <p:txBody>
          <a:bodyPr/>
          <a:lstStyle>
            <a:lvl1pPr>
              <a:defRPr spc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860" y="3643314"/>
            <a:ext cx="6400800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0034" y="6492875"/>
            <a:ext cx="2133600" cy="365125"/>
          </a:xfrm>
        </p:spPr>
        <p:txBody>
          <a:bodyPr/>
          <a:lstStyle/>
          <a:p>
            <a:fld id="{F0FBA910-4426-41B1-8352-06C4039FBACA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7749-2A03-4898-B00A-6096224D7314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AC1B4-2214-475E-9A89-0994CD59A701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AC73-AC22-40AB-A473-7A3360DBA799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EDA-37DE-4BF7-9FAB-2DC83720C19F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ABFB-D2F2-4FFF-92F4-9DD444F22B6E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5418-5AB7-4B47-9F22-26A60A19ADD5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19D5-6C02-454A-9C17-AE392075F84A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32831-65D2-4AD9-A14F-0401BCF7EF21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445-5705-4920-9CDC-040266F65D73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B3DFC-3894-4C03-B251-A753AD3DC862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500034" cy="6858000"/>
          </a:xfrm>
          <a:prstGeom prst="rect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CE7A0-A5EC-434F-BB7E-38BE01A250FE}" type="datetime1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D153-C807-4611-8E5D-E3FCBEDD1B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500034" cy="1214422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Computer Essentials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480" y="3643314"/>
            <a:ext cx="7115180" cy="1752600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Use of devices, file management, networks and data security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ICT: Facilitates storage of Data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keep a lot of data by deploying ICT properly.</a:t>
            </a:r>
          </a:p>
          <a:p>
            <a:r>
              <a:rPr lang="en-US" dirty="0" smtClean="0"/>
              <a:t>Data that can be kept:</a:t>
            </a:r>
          </a:p>
          <a:p>
            <a:pPr lvl="1"/>
            <a:r>
              <a:rPr lang="en-US" dirty="0" smtClean="0"/>
              <a:t>Images</a:t>
            </a:r>
          </a:p>
          <a:p>
            <a:pPr lvl="1"/>
            <a:r>
              <a:rPr lang="en-US" dirty="0" smtClean="0"/>
              <a:t>Videos</a:t>
            </a:r>
          </a:p>
          <a:p>
            <a:pPr lvl="1"/>
            <a:r>
              <a:rPr lang="en-US" dirty="0" smtClean="0"/>
              <a:t>Text</a:t>
            </a:r>
          </a:p>
          <a:p>
            <a:pPr lvl="1"/>
            <a:r>
              <a:rPr lang="en-US" dirty="0" smtClean="0"/>
              <a:t>Numbers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ICT: Sharing of Resources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share one device with other users.</a:t>
            </a:r>
          </a:p>
          <a:p>
            <a:r>
              <a:rPr lang="en-US" dirty="0" smtClean="0"/>
              <a:t>You can share an application with other users.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hardware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Tangible parts of computer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physical components of a computer.</a:t>
            </a:r>
          </a:p>
          <a:p>
            <a:r>
              <a:rPr lang="en-US" dirty="0" smtClean="0"/>
              <a:t>Example of hardware:</a:t>
            </a:r>
          </a:p>
          <a:p>
            <a:pPr lvl="1"/>
            <a:r>
              <a:rPr lang="en-US" dirty="0" smtClean="0"/>
              <a:t>Monitor</a:t>
            </a:r>
          </a:p>
          <a:p>
            <a:pPr lvl="1"/>
            <a:r>
              <a:rPr lang="en-US" dirty="0" smtClean="0"/>
              <a:t>Keyboard</a:t>
            </a:r>
          </a:p>
          <a:p>
            <a:pPr lvl="1"/>
            <a:r>
              <a:rPr lang="en-US" dirty="0" smtClean="0"/>
              <a:t>Mouse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types of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Desktop</a:t>
            </a:r>
          </a:p>
          <a:p>
            <a:r>
              <a:rPr lang="en-US" dirty="0" smtClean="0"/>
              <a:t>Laptop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Processor</a:t>
            </a:r>
          </a:p>
          <a:p>
            <a:r>
              <a:rPr lang="en-US" dirty="0" smtClean="0"/>
              <a:t>Random Access Memory (RAM)</a:t>
            </a:r>
          </a:p>
          <a:p>
            <a:r>
              <a:rPr lang="en-US" dirty="0" smtClean="0"/>
              <a:t>Storage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the components on performance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more RAM you have, the faster the computer gets and can open multiple programs at the same time.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Main types of Integrated and External Equipment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Printers</a:t>
            </a:r>
          </a:p>
          <a:p>
            <a:r>
              <a:rPr lang="en-US" dirty="0" smtClean="0"/>
              <a:t>Screens</a:t>
            </a:r>
          </a:p>
          <a:p>
            <a:r>
              <a:rPr lang="en-US" dirty="0" smtClean="0"/>
              <a:t>Scanners</a:t>
            </a:r>
          </a:p>
          <a:p>
            <a:r>
              <a:rPr lang="en-US" dirty="0" smtClean="0"/>
              <a:t>Keyboards</a:t>
            </a:r>
          </a:p>
          <a:p>
            <a:r>
              <a:rPr lang="en-US" dirty="0" smtClean="0"/>
              <a:t>Mouse/</a:t>
            </a:r>
            <a:r>
              <a:rPr lang="en-US" dirty="0" err="1" smtClean="0"/>
              <a:t>trackpad</a:t>
            </a:r>
            <a:endParaRPr lang="en-US" dirty="0" smtClean="0"/>
          </a:p>
          <a:p>
            <a:r>
              <a:rPr lang="en-US" dirty="0" smtClean="0"/>
              <a:t>Webcam</a:t>
            </a:r>
          </a:p>
          <a:p>
            <a:r>
              <a:rPr lang="en-US" dirty="0" smtClean="0"/>
              <a:t>Speaker</a:t>
            </a:r>
          </a:p>
          <a:p>
            <a:r>
              <a:rPr lang="en-US" dirty="0" smtClean="0"/>
              <a:t>Microphone</a:t>
            </a:r>
          </a:p>
          <a:p>
            <a:r>
              <a:rPr lang="en-US" dirty="0" smtClean="0"/>
              <a:t>Docking station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input/output ports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USB: universal serial bus</a:t>
            </a:r>
          </a:p>
          <a:p>
            <a:r>
              <a:rPr lang="en-US" dirty="0" smtClean="0"/>
              <a:t>HDMI: high definition multimedia interface</a:t>
            </a:r>
          </a:p>
          <a:p>
            <a:r>
              <a:rPr lang="en-US" dirty="0" smtClean="0"/>
              <a:t>VGA: video graphics array</a:t>
            </a:r>
          </a:p>
          <a:p>
            <a:r>
              <a:rPr lang="en-US" dirty="0" smtClean="0"/>
              <a:t>PS2</a:t>
            </a:r>
          </a:p>
          <a:p>
            <a:r>
              <a:rPr lang="en-US" dirty="0" smtClean="0"/>
              <a:t>LAN Port: local area network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instructions that are brought together to command the computer to complete tasks.</a:t>
            </a:r>
          </a:p>
          <a:p>
            <a:r>
              <a:rPr lang="en-US" dirty="0" smtClean="0"/>
              <a:t>Type of computer software:</a:t>
            </a:r>
          </a:p>
          <a:p>
            <a:pPr lvl="1"/>
            <a:r>
              <a:rPr lang="en-US" dirty="0" smtClean="0"/>
              <a:t>System Software/Operating System</a:t>
            </a:r>
          </a:p>
          <a:p>
            <a:pPr lvl="1"/>
            <a:r>
              <a:rPr lang="en-US" dirty="0" smtClean="0"/>
              <a:t>Application Software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to be covered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and devices</a:t>
            </a:r>
          </a:p>
          <a:p>
            <a:r>
              <a:rPr lang="en-US" dirty="0" smtClean="0"/>
              <a:t>File management</a:t>
            </a:r>
          </a:p>
          <a:p>
            <a:r>
              <a:rPr lang="en-US" dirty="0" smtClean="0"/>
              <a:t>Networks</a:t>
            </a:r>
          </a:p>
          <a:p>
            <a:r>
              <a:rPr lang="en-US" dirty="0" smtClean="0"/>
              <a:t>Security and well-being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Software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known as operating system (OS)</a:t>
            </a:r>
          </a:p>
          <a:p>
            <a:r>
              <a:rPr lang="en-US" dirty="0" smtClean="0"/>
              <a:t>This is a software that is used to control all the hardware and application software.</a:t>
            </a:r>
          </a:p>
          <a:p>
            <a:r>
              <a:rPr lang="en-US" dirty="0" smtClean="0"/>
              <a:t>Examples of System Software:</a:t>
            </a:r>
          </a:p>
          <a:p>
            <a:pPr lvl="1"/>
            <a:r>
              <a:rPr lang="en-US" dirty="0" smtClean="0"/>
              <a:t>Microsoft Windows</a:t>
            </a:r>
          </a:p>
          <a:p>
            <a:pPr lvl="1"/>
            <a:r>
              <a:rPr lang="en-US" dirty="0" smtClean="0"/>
              <a:t>Mac OS</a:t>
            </a:r>
          </a:p>
          <a:p>
            <a:pPr lvl="1"/>
            <a:r>
              <a:rPr lang="en-US" dirty="0" smtClean="0"/>
              <a:t>Linux: </a:t>
            </a:r>
            <a:r>
              <a:rPr lang="en-US" dirty="0" err="1" smtClean="0"/>
              <a:t>Ubuntu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Software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Also known as apps, application, programs</a:t>
            </a:r>
          </a:p>
          <a:p>
            <a:r>
              <a:rPr lang="en-US" dirty="0" smtClean="0"/>
              <a:t>It is a software that is built to complete a specific task.</a:t>
            </a:r>
          </a:p>
          <a:p>
            <a:r>
              <a:rPr lang="en-US" dirty="0" smtClean="0"/>
              <a:t>Application software are used for:</a:t>
            </a:r>
          </a:p>
          <a:p>
            <a:pPr lvl="1"/>
            <a:r>
              <a:rPr lang="en-US" dirty="0" smtClean="0"/>
              <a:t>Word processing</a:t>
            </a:r>
          </a:p>
          <a:p>
            <a:pPr lvl="1"/>
            <a:r>
              <a:rPr lang="en-US" dirty="0" smtClean="0"/>
              <a:t>Playing video/sound</a:t>
            </a:r>
          </a:p>
          <a:p>
            <a:pPr lvl="1"/>
            <a:r>
              <a:rPr lang="en-US" dirty="0" smtClean="0"/>
              <a:t>Spreadsheet calculations </a:t>
            </a:r>
            <a:r>
              <a:rPr lang="en-US" dirty="0" err="1" smtClean="0"/>
              <a:t>e.t.c</a:t>
            </a:r>
            <a:endParaRPr lang="en-US" dirty="0" smtClean="0"/>
          </a:p>
          <a:p>
            <a:r>
              <a:rPr lang="en-US" dirty="0" smtClean="0"/>
              <a:t>Example of Application software: Word, PowerPoint, Excel, VLC.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can the software be installed?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Software can be installed:</a:t>
            </a:r>
          </a:p>
          <a:p>
            <a:pPr lvl="1"/>
            <a:r>
              <a:rPr lang="en-US" dirty="0" smtClean="0"/>
              <a:t>Locally: the software is stored in the Local Disk Drive of the computer. It does not need network connection to access the software.</a:t>
            </a:r>
          </a:p>
          <a:p>
            <a:pPr lvl="1"/>
            <a:r>
              <a:rPr lang="en-US" dirty="0" smtClean="0"/>
              <a:t>Online: the software is stored in another computer (server). Network connection is required to access the software.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EULA?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EULA: End-User License Agreement</a:t>
            </a:r>
          </a:p>
          <a:p>
            <a:r>
              <a:rPr lang="en-US" dirty="0" smtClean="0"/>
              <a:t>This is an agreement that the software must agree to before starting using the software.</a:t>
            </a:r>
          </a:p>
          <a:p>
            <a:r>
              <a:rPr lang="en-US" dirty="0" smtClean="0"/>
              <a:t>Types of software licenses:</a:t>
            </a:r>
          </a:p>
          <a:p>
            <a:pPr lvl="1"/>
            <a:r>
              <a:rPr lang="en-US" dirty="0" smtClean="0"/>
              <a:t>Proprietary: software owned by a company</a:t>
            </a:r>
          </a:p>
          <a:p>
            <a:pPr lvl="1"/>
            <a:r>
              <a:rPr lang="en-US" dirty="0" smtClean="0"/>
              <a:t>Open source: software can be modified by anyone</a:t>
            </a:r>
          </a:p>
          <a:p>
            <a:pPr lvl="1"/>
            <a:r>
              <a:rPr lang="en-US" dirty="0" smtClean="0"/>
              <a:t>Trial version: software that is available for trial and the full version needs to be purchased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media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capacity measurements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Bit: basic building block of storage. 1 or 0.</a:t>
            </a:r>
            <a:endParaRPr lang="sw-KE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642910" y="2363806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Abbreviation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r>
                        <a:rPr lang="en-US" baseline="0" dirty="0" smtClean="0"/>
                        <a:t> (Size)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Bit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or 0</a:t>
                      </a:r>
                      <a:r>
                        <a:rPr lang="en-US" baseline="0" dirty="0" smtClean="0"/>
                        <a:t> (on or off)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bits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Kilobyte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bytes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Megabyte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kilobytes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Gigabyte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megabytes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Terabyte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gigabytes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Petabyte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terabytes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</a:t>
                      </a:r>
                      <a:r>
                        <a:rPr lang="en-US" dirty="0" err="1" smtClean="0"/>
                        <a:t>petabytes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Yottabyte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YB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1024 </a:t>
                      </a:r>
                      <a:r>
                        <a:rPr lang="en-US" dirty="0" err="1" smtClean="0"/>
                        <a:t>zettabytes</a:t>
                      </a:r>
                      <a:endParaRPr lang="sw-K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Media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These are hardware which are used to store data in the computer.</a:t>
            </a:r>
          </a:p>
          <a:p>
            <a:r>
              <a:rPr lang="en-US" dirty="0" smtClean="0"/>
              <a:t>Types of computer storage media:</a:t>
            </a:r>
          </a:p>
          <a:p>
            <a:pPr lvl="1"/>
            <a:r>
              <a:rPr lang="en-US" dirty="0" smtClean="0"/>
              <a:t>hard disk drive (Internal &amp; External)</a:t>
            </a:r>
          </a:p>
          <a:p>
            <a:pPr lvl="1"/>
            <a:r>
              <a:rPr lang="en-US" dirty="0" smtClean="0"/>
              <a:t>Network drive</a:t>
            </a:r>
          </a:p>
          <a:p>
            <a:pPr lvl="1"/>
            <a:r>
              <a:rPr lang="en-US" dirty="0" smtClean="0"/>
              <a:t>CD, DVD, </a:t>
            </a:r>
            <a:r>
              <a:rPr lang="en-US" dirty="0" err="1" smtClean="0"/>
              <a:t>Blu</a:t>
            </a:r>
            <a:r>
              <a:rPr lang="en-US" dirty="0" smtClean="0"/>
              <a:t>-ray Disc</a:t>
            </a:r>
          </a:p>
          <a:p>
            <a:pPr lvl="1"/>
            <a:r>
              <a:rPr lang="en-US" dirty="0" smtClean="0"/>
              <a:t>Flash drive</a:t>
            </a:r>
          </a:p>
          <a:p>
            <a:pPr lvl="1"/>
            <a:r>
              <a:rPr lang="en-US" dirty="0" smtClean="0"/>
              <a:t>Memory card</a:t>
            </a:r>
          </a:p>
          <a:p>
            <a:pPr lvl="1"/>
            <a:r>
              <a:rPr lang="en-US" dirty="0" smtClean="0"/>
              <a:t>Online Storage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Disk Drive (HDD)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 disk: storage media which is used to store and retrieve data using magnetic storage.</a:t>
            </a:r>
          </a:p>
          <a:p>
            <a:r>
              <a:rPr lang="en-US" dirty="0" smtClean="0"/>
              <a:t>Hard disk can be an:</a:t>
            </a:r>
          </a:p>
          <a:p>
            <a:pPr lvl="1"/>
            <a:r>
              <a:rPr lang="en-US" dirty="0" smtClean="0"/>
              <a:t>Internal HDD: fixed inside the system unit</a:t>
            </a:r>
          </a:p>
          <a:p>
            <a:pPr lvl="1"/>
            <a:r>
              <a:rPr lang="en-US" dirty="0" smtClean="0"/>
              <a:t>External HDD: connected when needed. It is used as a backup.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Drive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Storage media which is connected to the network.</a:t>
            </a:r>
          </a:p>
          <a:p>
            <a:r>
              <a:rPr lang="en-US" dirty="0" smtClean="0"/>
              <a:t>It makes it easy for different computers to access the files stored in the network drive.</a:t>
            </a:r>
          </a:p>
          <a:p>
            <a:pPr>
              <a:buNone/>
            </a:pP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dirty="0" smtClean="0"/>
              <a:t>CD, DVD, Blu-ray Disc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w-KE" dirty="0" smtClean="0"/>
              <a:t>Digital optical disc data storage format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57224" y="2500306"/>
          <a:ext cx="7572428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/>
                <a:gridCol w="37862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Optical</a:t>
                      </a:r>
                      <a:r>
                        <a:rPr lang="en-US" sz="2400" baseline="0" dirty="0" smtClean="0"/>
                        <a:t> Disc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Storage Size</a:t>
                      </a:r>
                      <a:endParaRPr lang="sw-KE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CD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</a:t>
                      </a:r>
                      <a:r>
                        <a:rPr lang="en-US" sz="2400" baseline="0" dirty="0" smtClean="0"/>
                        <a:t> 700MB (0.7 GB)</a:t>
                      </a:r>
                      <a:endParaRPr lang="sw-KE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DVD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 5000</a:t>
                      </a:r>
                      <a:r>
                        <a:rPr lang="en-US" sz="2400" baseline="0" dirty="0" smtClean="0"/>
                        <a:t> MB (5 GB)</a:t>
                      </a:r>
                      <a:endParaRPr lang="sw-KE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Blu</a:t>
                      </a:r>
                      <a:r>
                        <a:rPr lang="en-US" sz="2400" dirty="0" smtClean="0"/>
                        <a:t>-Ray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&gt; 25,000 MB</a:t>
                      </a:r>
                      <a:r>
                        <a:rPr lang="en-US" sz="2400" baseline="0" dirty="0" smtClean="0"/>
                        <a:t> (25 GB)</a:t>
                      </a:r>
                      <a:endParaRPr lang="sw-KE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and devices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Being familiar with hardware and software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Drive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storage device which uses flash memory and has a USB interface.</a:t>
            </a:r>
          </a:p>
          <a:p>
            <a:r>
              <a:rPr lang="en-US" dirty="0" smtClean="0"/>
              <a:t>Flash drive come in different sizes:</a:t>
            </a:r>
          </a:p>
          <a:p>
            <a:pPr lvl="1"/>
            <a:r>
              <a:rPr lang="en-US" dirty="0" smtClean="0"/>
              <a:t>2GB, 4GB, 8GB, 16GB, 64GB</a:t>
            </a:r>
          </a:p>
          <a:p>
            <a:r>
              <a:rPr lang="en-US" dirty="0" smtClean="0"/>
              <a:t>Other names of flash drive:</a:t>
            </a:r>
          </a:p>
          <a:p>
            <a:pPr lvl="1"/>
            <a:r>
              <a:rPr lang="en-US" dirty="0" smtClean="0"/>
              <a:t>USB drive</a:t>
            </a:r>
          </a:p>
          <a:p>
            <a:pPr lvl="1"/>
            <a:r>
              <a:rPr lang="en-US" dirty="0" smtClean="0"/>
              <a:t>Flash disk drive</a:t>
            </a:r>
          </a:p>
          <a:p>
            <a:pPr lvl="1"/>
            <a:r>
              <a:rPr lang="en-US" dirty="0" smtClean="0"/>
              <a:t>USB stick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Card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in portable electronic device.</a:t>
            </a:r>
          </a:p>
          <a:p>
            <a:r>
              <a:rPr lang="en-US" dirty="0" smtClean="0"/>
              <a:t>It is a cartridge that stores digital information using flash memory technology.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Storage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storage approach which involves storing your data in another network.</a:t>
            </a:r>
          </a:p>
          <a:p>
            <a:r>
              <a:rPr lang="en-US" dirty="0" smtClean="0"/>
              <a:t>Also known as cloud storage</a:t>
            </a:r>
          </a:p>
          <a:p>
            <a:r>
              <a:rPr lang="en-US" dirty="0" smtClean="0"/>
              <a:t>it requires a network connection so that you can store your data on another network.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up and shut down of computer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a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all the cables are connected correctly.</a:t>
            </a:r>
          </a:p>
          <a:p>
            <a:r>
              <a:rPr lang="en-US" dirty="0" smtClean="0"/>
              <a:t>Switch on the mains electricity. Switch on the UPS (if available)</a:t>
            </a:r>
          </a:p>
          <a:p>
            <a:r>
              <a:rPr lang="en-US" dirty="0" smtClean="0"/>
              <a:t>Press the power button on the system unit and monitor to start the computer.</a:t>
            </a:r>
          </a:p>
          <a:p>
            <a:r>
              <a:rPr lang="en-US" dirty="0" smtClean="0"/>
              <a:t>Log in to the correct account.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Shut down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the start button and click the power button on the start menu</a:t>
            </a:r>
          </a:p>
          <a:p>
            <a:r>
              <a:rPr lang="en-US" dirty="0" smtClean="0"/>
              <a:t>Choose “Shut down”</a:t>
            </a:r>
          </a:p>
          <a:p>
            <a:r>
              <a:rPr lang="en-US" dirty="0" smtClean="0"/>
              <a:t>Wait for the computer to shut down completely (all the LED lights are off) and then switch off the UPS then the mains electricity.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 off an account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Logging off an account means to close all the work you were working on in your account.</a:t>
            </a:r>
          </a:p>
          <a:p>
            <a:r>
              <a:rPr lang="en-US" dirty="0" smtClean="0"/>
              <a:t>The computer does not power off when you log off an account.</a:t>
            </a:r>
          </a:p>
          <a:p>
            <a:r>
              <a:rPr lang="en-US" dirty="0" smtClean="0"/>
              <a:t>It gives a chance for a user to log into another account (if necessary)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Restart computer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to restart computer?</a:t>
            </a:r>
          </a:p>
          <a:p>
            <a:pPr lvl="1"/>
            <a:r>
              <a:rPr lang="en-US" dirty="0" smtClean="0"/>
              <a:t>When your computer is suddenly slow</a:t>
            </a:r>
          </a:p>
          <a:p>
            <a:pPr lvl="1"/>
            <a:r>
              <a:rPr lang="en-US" dirty="0" smtClean="0"/>
              <a:t>When you have installed new program or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Desktop and icons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desktop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Desktop is the main screen area that a user lands on after logging into the computer.</a:t>
            </a:r>
          </a:p>
          <a:p>
            <a:r>
              <a:rPr lang="en-US" dirty="0" smtClean="0"/>
              <a:t>It holds features such as:</a:t>
            </a:r>
          </a:p>
          <a:p>
            <a:pPr lvl="1"/>
            <a:r>
              <a:rPr lang="en-US" dirty="0" smtClean="0"/>
              <a:t>Taskbar</a:t>
            </a:r>
          </a:p>
          <a:p>
            <a:pPr lvl="1"/>
            <a:r>
              <a:rPr lang="en-US" dirty="0" smtClean="0"/>
              <a:t>Icons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and Communication Technology (ICT)</a:t>
            </a:r>
          </a:p>
          <a:p>
            <a:r>
              <a:rPr lang="en-US" dirty="0" smtClean="0"/>
              <a:t>ICT refers to technologies that receive, process and transmit information in a digital form.</a:t>
            </a:r>
            <a:endParaRPr lang="sw-KE" dirty="0" smtClean="0"/>
          </a:p>
          <a:p>
            <a:pPr lvl="1" algn="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(Idahoat.org)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bar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element of the graphical user interface which is used to hold programs that are currently running.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icons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icon is an image which represents an application or any concept that has meaning to a user.</a:t>
            </a:r>
          </a:p>
          <a:p>
            <a:r>
              <a:rPr lang="en-US" dirty="0" smtClean="0"/>
              <a:t>Common icons are:</a:t>
            </a:r>
          </a:p>
          <a:p>
            <a:pPr lvl="1"/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Folder</a:t>
            </a:r>
          </a:p>
          <a:p>
            <a:pPr lvl="1"/>
            <a:r>
              <a:rPr lang="en-US" dirty="0" smtClean="0"/>
              <a:t>Application icons</a:t>
            </a:r>
          </a:p>
          <a:p>
            <a:pPr lvl="1"/>
            <a:r>
              <a:rPr lang="en-US" dirty="0" smtClean="0"/>
              <a:t>Printers</a:t>
            </a:r>
          </a:p>
          <a:p>
            <a:pPr lvl="1"/>
            <a:r>
              <a:rPr lang="en-US" dirty="0" smtClean="0"/>
              <a:t>Drives</a:t>
            </a:r>
          </a:p>
          <a:p>
            <a:pPr lvl="1"/>
            <a:r>
              <a:rPr lang="en-US" dirty="0" smtClean="0"/>
              <a:t>Shortcuts</a:t>
            </a:r>
          </a:p>
          <a:p>
            <a:pPr lvl="1"/>
            <a:r>
              <a:rPr lang="en-US" dirty="0" smtClean="0"/>
              <a:t>Recycle bin 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work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 and move icons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folder and shortcuts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window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Title bar</a:t>
            </a:r>
          </a:p>
          <a:p>
            <a:r>
              <a:rPr lang="en-US" dirty="0" smtClean="0"/>
              <a:t>Status bar</a:t>
            </a:r>
          </a:p>
          <a:p>
            <a:r>
              <a:rPr lang="en-US" dirty="0" smtClean="0"/>
              <a:t>Scroll bar</a:t>
            </a:r>
          </a:p>
          <a:p>
            <a:r>
              <a:rPr lang="en-US" dirty="0" smtClean="0"/>
              <a:t>Menu bar</a:t>
            </a:r>
          </a:p>
          <a:p>
            <a:r>
              <a:rPr lang="en-US" dirty="0" smtClean="0"/>
              <a:t>Ribbon</a:t>
            </a:r>
          </a:p>
          <a:p>
            <a:r>
              <a:rPr lang="en-US" dirty="0" smtClean="0"/>
              <a:t>Toolbar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Open window</a:t>
            </a:r>
          </a:p>
          <a:p>
            <a:r>
              <a:rPr lang="en-US" dirty="0" smtClean="0"/>
              <a:t>Expand window</a:t>
            </a:r>
          </a:p>
          <a:p>
            <a:r>
              <a:rPr lang="en-US" dirty="0" smtClean="0"/>
              <a:t>Minimize window</a:t>
            </a:r>
          </a:p>
          <a:p>
            <a:r>
              <a:rPr lang="en-US" dirty="0" smtClean="0"/>
              <a:t>Restore down/maximize window</a:t>
            </a:r>
          </a:p>
          <a:p>
            <a:r>
              <a:rPr lang="en-US" dirty="0" smtClean="0"/>
              <a:t>Resize window</a:t>
            </a:r>
          </a:p>
          <a:p>
            <a:r>
              <a:rPr lang="en-US" dirty="0" smtClean="0"/>
              <a:t>Move window</a:t>
            </a:r>
          </a:p>
          <a:p>
            <a:r>
              <a:rPr lang="en-US" dirty="0" smtClean="0"/>
              <a:t>Close window</a:t>
            </a:r>
          </a:p>
          <a:p>
            <a:r>
              <a:rPr lang="en-US" dirty="0" smtClean="0"/>
              <a:t>Switch between windows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system information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go to start button</a:t>
            </a:r>
          </a:p>
          <a:p>
            <a:r>
              <a:rPr lang="en-US" dirty="0" smtClean="0"/>
              <a:t>2. search for “This PC”</a:t>
            </a:r>
          </a:p>
          <a:p>
            <a:r>
              <a:rPr lang="en-US" dirty="0" smtClean="0"/>
              <a:t>3. right-click “This PC” and choose properties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Desktop configuration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Volume</a:t>
            </a:r>
          </a:p>
          <a:p>
            <a:r>
              <a:rPr lang="en-US" dirty="0" smtClean="0"/>
              <a:t>Change background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manager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to manage applications and processes.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ICT</a:t>
            </a:r>
            <a:endParaRPr lang="sw-K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686800" cy="505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Uninstall application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the “start” button</a:t>
            </a:r>
          </a:p>
          <a:p>
            <a:r>
              <a:rPr lang="en-US" dirty="0" smtClean="0"/>
              <a:t>Search control panel and choose “uninstall program”</a:t>
            </a:r>
          </a:p>
          <a:p>
            <a:r>
              <a:rPr lang="en-US" dirty="0" smtClean="0"/>
              <a:t>Select the program you want to uninstall</a:t>
            </a:r>
          </a:p>
          <a:p>
            <a:r>
              <a:rPr lang="en-US" dirty="0" smtClean="0"/>
              <a:t>Click “uninstall”</a:t>
            </a:r>
          </a:p>
          <a:p>
            <a:r>
              <a:rPr lang="en-US" dirty="0" smtClean="0"/>
              <a:t>Follow the steps until you complete the un-installation process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program/application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the setup file</a:t>
            </a:r>
          </a:p>
          <a:p>
            <a:r>
              <a:rPr lang="en-US" dirty="0" smtClean="0"/>
              <a:t>Follow the steps</a:t>
            </a:r>
          </a:p>
          <a:p>
            <a:r>
              <a:rPr lang="en-US" dirty="0" smtClean="0"/>
              <a:t>Accept EULA agreement</a:t>
            </a:r>
          </a:p>
          <a:p>
            <a:r>
              <a:rPr lang="en-US" dirty="0" smtClean="0"/>
              <a:t>Finish installation</a:t>
            </a:r>
          </a:p>
          <a:p>
            <a:r>
              <a:rPr lang="en-US" dirty="0" smtClean="0"/>
              <a:t>Restart computer (if required)</a:t>
            </a:r>
          </a:p>
          <a:p>
            <a:r>
              <a:rPr lang="en-US" dirty="0" smtClean="0"/>
              <a:t>Open the installed program (via the start menu search)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 a device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 a device to the respective port on the computer</a:t>
            </a:r>
          </a:p>
          <a:p>
            <a:r>
              <a:rPr lang="en-US" dirty="0" smtClean="0"/>
              <a:t>Go to start menu and search “This PC”</a:t>
            </a:r>
          </a:p>
          <a:p>
            <a:r>
              <a:rPr lang="en-US" dirty="0" smtClean="0"/>
              <a:t>Find the device which you have connected and open it.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Capture full screen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 “</a:t>
            </a:r>
            <a:r>
              <a:rPr lang="en-US" dirty="0" err="1" smtClean="0"/>
              <a:t>prt</a:t>
            </a:r>
            <a:r>
              <a:rPr lang="en-US" dirty="0" smtClean="0"/>
              <a:t> sc” on your screen</a:t>
            </a:r>
          </a:p>
          <a:p>
            <a:r>
              <a:rPr lang="en-US" dirty="0" smtClean="0"/>
              <a:t>Open drawing application/word processing application</a:t>
            </a:r>
          </a:p>
          <a:p>
            <a:r>
              <a:rPr lang="en-US" dirty="0" smtClean="0"/>
              <a:t>Press “Ctrl” and “P” simultaneously to paste the screenshot 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management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file system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way the operating system (system software) organizes files, folders and other storage devices.</a:t>
            </a:r>
          </a:p>
          <a:p>
            <a:r>
              <a:rPr lang="en-US" b="1" dirty="0" smtClean="0"/>
              <a:t>Storage device (e.g. Hard Disk)</a:t>
            </a:r>
          </a:p>
          <a:p>
            <a:pPr lvl="1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Folders/Files</a:t>
            </a:r>
          </a:p>
          <a:p>
            <a:pPr lvl="2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Folders/Files</a:t>
            </a:r>
          </a:p>
          <a:p>
            <a:pPr lvl="3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Folders/Files</a:t>
            </a:r>
          </a:p>
          <a:p>
            <a:pPr lvl="4"/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Folders/Files</a:t>
            </a:r>
          </a:p>
          <a:p>
            <a:pPr lvl="5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Folders/Files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Location URL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Uniform Resource Locator</a:t>
            </a:r>
          </a:p>
          <a:p>
            <a:r>
              <a:rPr lang="en-US" dirty="0" smtClean="0"/>
              <a:t>For </a:t>
            </a:r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C:\Users\UserName\Documents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File/Folder Properties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Steps:</a:t>
            </a:r>
          </a:p>
          <a:p>
            <a:pPr lvl="1"/>
            <a:r>
              <a:rPr lang="en-US" dirty="0" smtClean="0"/>
              <a:t>Right click file/folder</a:t>
            </a:r>
          </a:p>
          <a:p>
            <a:pPr lvl="1"/>
            <a:r>
              <a:rPr lang="en-US" dirty="0" smtClean="0"/>
              <a:t>Choose Properties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Change View to display File/Folder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Display views:</a:t>
            </a:r>
          </a:p>
          <a:p>
            <a:pPr lvl="1"/>
            <a:r>
              <a:rPr lang="en-US" dirty="0" smtClean="0"/>
              <a:t>Tiles</a:t>
            </a:r>
          </a:p>
          <a:p>
            <a:pPr lvl="1"/>
            <a:r>
              <a:rPr lang="en-US" dirty="0" smtClean="0"/>
              <a:t>Icons</a:t>
            </a:r>
          </a:p>
          <a:p>
            <a:pPr lvl="1"/>
            <a:r>
              <a:rPr lang="en-US" dirty="0" smtClean="0"/>
              <a:t>List</a:t>
            </a:r>
          </a:p>
          <a:p>
            <a:pPr lvl="1"/>
            <a:r>
              <a:rPr lang="en-US" dirty="0" smtClean="0"/>
              <a:t>Details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file types</a:t>
            </a:r>
            <a:endParaRPr lang="sw-K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14348" y="1357298"/>
          <a:ext cx="750099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8"/>
                <a:gridCol w="3500462"/>
              </a:tblGrid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Common file types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Extension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Word processing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.doc / .</a:t>
                      </a:r>
                      <a:r>
                        <a:rPr lang="en-US" sz="2400" dirty="0" err="1" smtClean="0"/>
                        <a:t>docx</a:t>
                      </a:r>
                      <a:r>
                        <a:rPr lang="en-US" sz="2400" dirty="0" smtClean="0"/>
                        <a:t> 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Spreadsheet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</a:t>
                      </a:r>
                      <a:r>
                        <a:rPr lang="en-US" sz="2400" dirty="0" err="1" smtClean="0"/>
                        <a:t>xls</a:t>
                      </a:r>
                      <a:r>
                        <a:rPr lang="en-US" sz="2400" dirty="0" smtClean="0"/>
                        <a:t> / .</a:t>
                      </a:r>
                      <a:r>
                        <a:rPr lang="en-US" sz="2400" dirty="0" err="1" smtClean="0"/>
                        <a:t>xlsx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Presentation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</a:t>
                      </a:r>
                      <a:r>
                        <a:rPr lang="en-US" sz="2400" dirty="0" err="1" smtClean="0"/>
                        <a:t>ppt</a:t>
                      </a:r>
                      <a:r>
                        <a:rPr lang="en-US" sz="2400" dirty="0" smtClean="0"/>
                        <a:t> / .</a:t>
                      </a:r>
                      <a:r>
                        <a:rPr lang="en-US" sz="2400" dirty="0" err="1" smtClean="0"/>
                        <a:t>pptx</a:t>
                      </a:r>
                      <a:endParaRPr lang="sw-KE" sz="2400" dirty="0"/>
                    </a:p>
                  </a:txBody>
                  <a:tcPr/>
                </a:tc>
              </a:tr>
              <a:tr h="76200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Portable</a:t>
                      </a:r>
                      <a:r>
                        <a:rPr lang="en-US" sz="2400" baseline="0" dirty="0" smtClean="0"/>
                        <a:t> Document Format (PDF)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</a:t>
                      </a:r>
                      <a:r>
                        <a:rPr lang="en-US" sz="2400" dirty="0" err="1" smtClean="0"/>
                        <a:t>pdf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Image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.jpg / .jpeg </a:t>
                      </a:r>
                      <a:r>
                        <a:rPr lang="en-US" sz="2400" baseline="0" dirty="0" smtClean="0"/>
                        <a:t>/ .</a:t>
                      </a:r>
                      <a:r>
                        <a:rPr lang="en-US" sz="2400" baseline="0" dirty="0" err="1" smtClean="0"/>
                        <a:t>png</a:t>
                      </a:r>
                      <a:r>
                        <a:rPr lang="en-US" sz="2400" baseline="0" dirty="0" smtClean="0"/>
                        <a:t> / .gif 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Audio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.mp3 / .wav /</a:t>
                      </a:r>
                      <a:r>
                        <a:rPr lang="en-US" sz="2400" baseline="0" dirty="0" smtClean="0"/>
                        <a:t> .acc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Video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.mp4</a:t>
                      </a:r>
                      <a:r>
                        <a:rPr lang="en-US" sz="2400" baseline="0" dirty="0" smtClean="0"/>
                        <a:t> / .mpg / .</a:t>
                      </a:r>
                      <a:r>
                        <a:rPr lang="en-US" sz="2400" baseline="0" dirty="0" err="1" smtClean="0"/>
                        <a:t>avi</a:t>
                      </a:r>
                      <a:r>
                        <a:rPr lang="en-US" sz="2400" baseline="0" dirty="0" smtClean="0"/>
                        <a:t> / .</a:t>
                      </a:r>
                      <a:r>
                        <a:rPr lang="en-US" sz="2400" baseline="0" dirty="0" err="1" smtClean="0"/>
                        <a:t>mkv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Compressed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.zip / .</a:t>
                      </a:r>
                      <a:r>
                        <a:rPr lang="en-US" sz="2400" dirty="0" err="1" smtClean="0"/>
                        <a:t>rar</a:t>
                      </a:r>
                      <a:endParaRPr lang="sw-KE" sz="2400" dirty="0"/>
                    </a:p>
                  </a:txBody>
                  <a:tcPr/>
                </a:tc>
              </a:tr>
              <a:tr h="423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Executable</a:t>
                      </a:r>
                      <a:r>
                        <a:rPr lang="en-US" sz="2400" baseline="0" dirty="0" smtClean="0"/>
                        <a:t> files</a:t>
                      </a:r>
                      <a:endParaRPr lang="sw-K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.exe</a:t>
                      </a:r>
                      <a:endParaRPr lang="sw-KE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ICT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To Improve communication</a:t>
            </a:r>
          </a:p>
          <a:p>
            <a:r>
              <a:rPr lang="en-US" dirty="0" smtClean="0"/>
              <a:t>Enhances Performance</a:t>
            </a:r>
          </a:p>
          <a:p>
            <a:pPr lvl="1"/>
            <a:r>
              <a:rPr lang="en-US" dirty="0" smtClean="0"/>
              <a:t>Office Productivity</a:t>
            </a:r>
          </a:p>
          <a:p>
            <a:r>
              <a:rPr lang="en-US" dirty="0" smtClean="0"/>
              <a:t>Facilitates fast access to information</a:t>
            </a:r>
          </a:p>
          <a:p>
            <a:r>
              <a:rPr lang="en-US" dirty="0" smtClean="0"/>
              <a:t>Allows bulk storage of data</a:t>
            </a:r>
          </a:p>
          <a:p>
            <a:r>
              <a:rPr lang="en-US" dirty="0" smtClean="0"/>
              <a:t>Allows sharing of resources</a:t>
            </a:r>
          </a:p>
          <a:p>
            <a:pPr lvl="1"/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Software</a:t>
            </a:r>
          </a:p>
          <a:p>
            <a:pPr lvl="1"/>
            <a:r>
              <a:rPr lang="en-US" dirty="0" smtClean="0"/>
              <a:t>hardware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Naming files/folders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descriptive name</a:t>
            </a:r>
          </a:p>
          <a:p>
            <a:r>
              <a:rPr lang="en-US" dirty="0" smtClean="0"/>
              <a:t>Use short names</a:t>
            </a:r>
          </a:p>
          <a:p>
            <a:r>
              <a:rPr lang="en-US" dirty="0" smtClean="0"/>
              <a:t>Avoid special characters (!,~, @, $)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and renaming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click file/folder</a:t>
            </a:r>
          </a:p>
          <a:p>
            <a:r>
              <a:rPr lang="en-US" dirty="0" smtClean="0"/>
              <a:t>Choose rename</a:t>
            </a:r>
          </a:p>
          <a:p>
            <a:r>
              <a:rPr lang="en-US" dirty="0" smtClean="0"/>
              <a:t>Type in the new name</a:t>
            </a:r>
          </a:p>
          <a:p>
            <a:r>
              <a:rPr lang="en-US" dirty="0" smtClean="0"/>
              <a:t>Press enter after completing typing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for files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the search box on the file explorer window.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files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click the file/folder you want to copy</a:t>
            </a:r>
          </a:p>
          <a:p>
            <a:r>
              <a:rPr lang="en-US" dirty="0" smtClean="0"/>
              <a:t>Choose “copy” </a:t>
            </a:r>
          </a:p>
          <a:p>
            <a:r>
              <a:rPr lang="en-US" dirty="0" smtClean="0"/>
              <a:t>Go to the location where you want to paste the copied file/folder</a:t>
            </a:r>
          </a:p>
          <a:p>
            <a:r>
              <a:rPr lang="en-US" dirty="0" smtClean="0"/>
              <a:t>Right click on a plain area and choose paste.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Move files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click the file/folder you want to move</a:t>
            </a:r>
          </a:p>
          <a:p>
            <a:r>
              <a:rPr lang="en-US" dirty="0" smtClean="0"/>
              <a:t>Choose “cut” </a:t>
            </a:r>
          </a:p>
          <a:p>
            <a:r>
              <a:rPr lang="en-US" dirty="0" smtClean="0"/>
              <a:t>Go to the location where you want to paste the file/folder</a:t>
            </a:r>
          </a:p>
          <a:p>
            <a:r>
              <a:rPr lang="en-US" dirty="0" smtClean="0"/>
              <a:t>Right click on a plain area and choose paste.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 files / folder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click the file / folder you want to delete</a:t>
            </a:r>
          </a:p>
          <a:p>
            <a:r>
              <a:rPr lang="en-US" dirty="0" smtClean="0"/>
              <a:t>Choose “Delete” to delete the file.</a:t>
            </a:r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Restore deleted file / folder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“Recycle Bin”</a:t>
            </a:r>
          </a:p>
          <a:p>
            <a:r>
              <a:rPr lang="en-US" dirty="0" smtClean="0"/>
              <a:t>Right click on the file you want to restore and choose “restore.”</a:t>
            </a:r>
          </a:p>
          <a:p>
            <a:r>
              <a:rPr lang="en-US" dirty="0" smtClean="0"/>
              <a:t>The file will be restored to the original location of the file or folder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Empty the Recycle bin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will permanently delete the files/folders in the recycle bin.</a:t>
            </a:r>
          </a:p>
          <a:p>
            <a:r>
              <a:rPr lang="en-US" dirty="0" smtClean="0"/>
              <a:t>Steps:</a:t>
            </a:r>
          </a:p>
          <a:p>
            <a:pPr lvl="1"/>
            <a:r>
              <a:rPr lang="en-US" dirty="0" smtClean="0"/>
              <a:t>Go to recycle bin</a:t>
            </a:r>
          </a:p>
          <a:p>
            <a:pPr lvl="1"/>
            <a:r>
              <a:rPr lang="en-US" dirty="0" smtClean="0"/>
              <a:t>Choose “Empty Recycle Bin” from the Ribbon area of the window.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Space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View available space:</a:t>
            </a:r>
          </a:p>
          <a:p>
            <a:pPr lvl="1"/>
            <a:r>
              <a:rPr lang="en-US" dirty="0" smtClean="0"/>
              <a:t>Go to “This PC” through searching in the “Start” menu.</a:t>
            </a:r>
          </a:p>
          <a:p>
            <a:pPr lvl="1"/>
            <a:r>
              <a:rPr lang="en-US" dirty="0" smtClean="0"/>
              <a:t>Right click on a storage device and choose “Properties.”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/ folder compression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ICT: Improves communication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ICT improves communication by bringing new methods of electronic communication.</a:t>
            </a:r>
          </a:p>
          <a:p>
            <a:r>
              <a:rPr lang="en-US" dirty="0" smtClean="0"/>
              <a:t>These methods of electronic communication are:</a:t>
            </a:r>
          </a:p>
          <a:p>
            <a:pPr lvl="1"/>
            <a:r>
              <a:rPr lang="en-US" dirty="0" smtClean="0"/>
              <a:t>Social Networking</a:t>
            </a:r>
          </a:p>
          <a:p>
            <a:pPr lvl="2"/>
            <a:r>
              <a:rPr lang="en-US" dirty="0" err="1" smtClean="0"/>
              <a:t>Facebook</a:t>
            </a:r>
            <a:endParaRPr lang="en-US" dirty="0" smtClean="0"/>
          </a:p>
          <a:p>
            <a:pPr lvl="2"/>
            <a:r>
              <a:rPr lang="en-US" dirty="0" smtClean="0"/>
              <a:t>Twitter</a:t>
            </a:r>
          </a:p>
          <a:p>
            <a:pPr lvl="2"/>
            <a:r>
              <a:rPr lang="en-US" dirty="0" err="1" smtClean="0"/>
              <a:t>WhatsApp</a:t>
            </a:r>
            <a:endParaRPr lang="en-US" dirty="0" smtClean="0"/>
          </a:p>
          <a:p>
            <a:pPr lvl="1"/>
            <a:r>
              <a:rPr lang="en-US" dirty="0" smtClean="0"/>
              <a:t>Voice and Video calls</a:t>
            </a:r>
          </a:p>
          <a:p>
            <a:pPr lvl="1"/>
            <a:r>
              <a:rPr lang="en-US" dirty="0" smtClean="0"/>
              <a:t>Email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/ Folder compression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way to reduce file size.</a:t>
            </a:r>
          </a:p>
          <a:p>
            <a:r>
              <a:rPr lang="en-US" dirty="0" smtClean="0"/>
              <a:t>It also helps to select files and hold them in one container so that it is easy to send as one container.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 file / folder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click file / folder and choose “Send to” and select “Compressed (zipped) folder.”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Extract Compressed Files / Folders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click a compressed/zipped file/folder</a:t>
            </a:r>
          </a:p>
          <a:p>
            <a:r>
              <a:rPr lang="en-US" dirty="0" smtClean="0"/>
              <a:t>Choose Open With &gt; Windows Explorer</a:t>
            </a:r>
          </a:p>
          <a:p>
            <a:r>
              <a:rPr lang="en-US" dirty="0" smtClean="0"/>
              <a:t>Choose “Extract all” on the ribbon</a:t>
            </a:r>
          </a:p>
          <a:p>
            <a:r>
              <a:rPr lang="en-US" dirty="0" smtClean="0"/>
              <a:t>Choose destination location</a:t>
            </a:r>
          </a:p>
          <a:p>
            <a:r>
              <a:rPr lang="en-US" dirty="0" smtClean="0"/>
              <a:t>Click “Extract” button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Networks</a:t>
            </a:r>
            <a:endParaRPr lang="sw-K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Network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or more computers connected with one another through a transmission medium.</a:t>
            </a:r>
          </a:p>
          <a:p>
            <a:r>
              <a:rPr lang="en-US" dirty="0" smtClean="0"/>
              <a:t>Purpose of computer network:</a:t>
            </a:r>
          </a:p>
          <a:p>
            <a:pPr lvl="1"/>
            <a:r>
              <a:rPr lang="en-US" dirty="0" smtClean="0"/>
              <a:t>Share data / devices</a:t>
            </a:r>
          </a:p>
          <a:p>
            <a:pPr lvl="1"/>
            <a:r>
              <a:rPr lang="en-US" dirty="0" smtClean="0"/>
              <a:t>Access data / devices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computer networks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Area Network (LAN)</a:t>
            </a:r>
          </a:p>
          <a:p>
            <a:pPr lvl="1"/>
            <a:r>
              <a:rPr lang="en-US" dirty="0" smtClean="0"/>
              <a:t>A network that covers a small area. E.g. room, office, building</a:t>
            </a:r>
          </a:p>
          <a:p>
            <a:r>
              <a:rPr lang="en-US" dirty="0" smtClean="0"/>
              <a:t>Wide Area Network (WAN)</a:t>
            </a:r>
          </a:p>
          <a:p>
            <a:pPr lvl="1"/>
            <a:r>
              <a:rPr lang="en-US" dirty="0" smtClean="0"/>
              <a:t>A network that covers a wide area. E.g. countries, continents.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global computer network which consists of interconnected networks.</a:t>
            </a:r>
          </a:p>
          <a:p>
            <a:r>
              <a:rPr lang="en-US" dirty="0" smtClean="0"/>
              <a:t>It allows sharing of information and communication facilities.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Internet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Wide Web (WWW)</a:t>
            </a:r>
          </a:p>
          <a:p>
            <a:r>
              <a:rPr lang="en-US" dirty="0" smtClean="0"/>
              <a:t>Voice over Internet Protocol (VoIP)</a:t>
            </a:r>
          </a:p>
          <a:p>
            <a:r>
              <a:rPr lang="en-US" dirty="0" smtClean="0"/>
              <a:t>E-mail</a:t>
            </a:r>
          </a:p>
          <a:p>
            <a:r>
              <a:rPr lang="en-US" dirty="0" smtClean="0"/>
              <a:t>Instant Messaging (IM)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Intranet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Private Computer network that allows only authorized users to access the network.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</a:t>
            </a:r>
            <a:r>
              <a:rPr lang="en-US" smtClean="0"/>
              <a:t>Private Network</a:t>
            </a:r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service that allows a user to communicate securely and privately through a public network.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ICT: Enhancing Performance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 of different software and hardware to simplify work.</a:t>
            </a:r>
          </a:p>
          <a:p>
            <a:r>
              <a:rPr lang="en-US" dirty="0" smtClean="0"/>
              <a:t>Save time by using technology to do repetitive tasks.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transfer rate (Network Speed)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Amount of data moved (transmitted) from one location to another in a given time.</a:t>
            </a:r>
          </a:p>
          <a:p>
            <a:r>
              <a:rPr lang="en-US" dirty="0" smtClean="0"/>
              <a:t>Measured in bits per second (b/s)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80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85918" y="3357562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Bits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Kilobytes (KB)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1b/s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w-KE" dirty="0" smtClean="0"/>
                        <a:t>0.000125 KB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1kb/s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w-KE" dirty="0" smtClean="0"/>
                        <a:t>0.125 KB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1mb/s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w-KE" dirty="0" smtClean="0"/>
                        <a:t>125 KB</a:t>
                      </a:r>
                      <a:endParaRPr lang="sw-K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1gb/s</a:t>
                      </a:r>
                      <a:endParaRPr lang="sw-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w-KE" dirty="0" smtClean="0"/>
                        <a:t>125,000 KB = 125 MB</a:t>
                      </a:r>
                      <a:endParaRPr lang="sw-K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w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ICT: Facilitate Access to Information</a:t>
            </a:r>
            <a:endParaRPr lang="sw-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able to access information from the world wide web (www).</a:t>
            </a:r>
          </a:p>
          <a:p>
            <a:r>
              <a:rPr lang="en-US" dirty="0" smtClean="0"/>
              <a:t>Get information from large database of information</a:t>
            </a:r>
          </a:p>
          <a:p>
            <a:r>
              <a:rPr lang="en-US" dirty="0" smtClean="0"/>
              <a:t>Share information and data with other colleagues.</a:t>
            </a:r>
            <a:endParaRPr lang="sw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D153-C807-4611-8E5D-E3FCBEDD1BA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SICT Slid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SSICT Slide Theme</Template>
  <TotalTime>565</TotalTime>
  <Words>2156</Words>
  <Application>Microsoft Office PowerPoint</Application>
  <PresentationFormat>On-screen Show (4:3)</PresentationFormat>
  <Paragraphs>496</Paragraphs>
  <Slides>82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SSICT Slide Theme</vt:lpstr>
      <vt:lpstr>Computer Essentials</vt:lpstr>
      <vt:lpstr>What is to be covered</vt:lpstr>
      <vt:lpstr>Computers and devices</vt:lpstr>
      <vt:lpstr>ICT</vt:lpstr>
      <vt:lpstr>Components of ICT</vt:lpstr>
      <vt:lpstr>Benefits of ICT</vt:lpstr>
      <vt:lpstr>ICT: Improves communication</vt:lpstr>
      <vt:lpstr>ICT: Enhancing Performance</vt:lpstr>
      <vt:lpstr>ICT: Facilitate Access to Information</vt:lpstr>
      <vt:lpstr>ICT: Facilitates storage of Data</vt:lpstr>
      <vt:lpstr>ICT: Sharing of Resources</vt:lpstr>
      <vt:lpstr>Computer hardware</vt:lpstr>
      <vt:lpstr>Hardware</vt:lpstr>
      <vt:lpstr>Main types of computer</vt:lpstr>
      <vt:lpstr>Components of Computer</vt:lpstr>
      <vt:lpstr>Impact of the components on performance</vt:lpstr>
      <vt:lpstr>Main types of Integrated and External Equipment</vt:lpstr>
      <vt:lpstr>Common input/output ports</vt:lpstr>
      <vt:lpstr>Software</vt:lpstr>
      <vt:lpstr>System Software</vt:lpstr>
      <vt:lpstr>Application Software</vt:lpstr>
      <vt:lpstr>Where can the software be installed?</vt:lpstr>
      <vt:lpstr>What is EULA?</vt:lpstr>
      <vt:lpstr>Storage media</vt:lpstr>
      <vt:lpstr>Storage capacity measurements</vt:lpstr>
      <vt:lpstr>Storage Media</vt:lpstr>
      <vt:lpstr>Hard Disk Drive (HDD)</vt:lpstr>
      <vt:lpstr>Network Drive</vt:lpstr>
      <vt:lpstr>CD, DVD, Blu-ray Disc</vt:lpstr>
      <vt:lpstr>Flash Drive</vt:lpstr>
      <vt:lpstr>Memory Card</vt:lpstr>
      <vt:lpstr>Online Storage</vt:lpstr>
      <vt:lpstr>Start up and shut down of computer</vt:lpstr>
      <vt:lpstr>Start a computer</vt:lpstr>
      <vt:lpstr>Shut down computer</vt:lpstr>
      <vt:lpstr>Log off an account</vt:lpstr>
      <vt:lpstr>Restart computer</vt:lpstr>
      <vt:lpstr>Desktop and icons</vt:lpstr>
      <vt:lpstr>Purpose of desktop</vt:lpstr>
      <vt:lpstr>Task bar</vt:lpstr>
      <vt:lpstr>Common icons</vt:lpstr>
      <vt:lpstr>Practical work</vt:lpstr>
      <vt:lpstr>Select and move icons</vt:lpstr>
      <vt:lpstr>Create folder and shortcuts</vt:lpstr>
      <vt:lpstr>Parts of a window</vt:lpstr>
      <vt:lpstr>Window</vt:lpstr>
      <vt:lpstr>Basic system information</vt:lpstr>
      <vt:lpstr>Desktop configuration</vt:lpstr>
      <vt:lpstr>Task manager</vt:lpstr>
      <vt:lpstr>Uninstall application</vt:lpstr>
      <vt:lpstr>Install program/application</vt:lpstr>
      <vt:lpstr>Connect a device</vt:lpstr>
      <vt:lpstr>Capture full screen</vt:lpstr>
      <vt:lpstr>File management</vt:lpstr>
      <vt:lpstr>Hierarchical file system</vt:lpstr>
      <vt:lpstr>File Location URL</vt:lpstr>
      <vt:lpstr>File/Folder Properties</vt:lpstr>
      <vt:lpstr>Change View to display File/Folder</vt:lpstr>
      <vt:lpstr>Common file types</vt:lpstr>
      <vt:lpstr>Naming files/folders</vt:lpstr>
      <vt:lpstr>Create and renaming</vt:lpstr>
      <vt:lpstr>Searching for files</vt:lpstr>
      <vt:lpstr>Copy files</vt:lpstr>
      <vt:lpstr>Move files</vt:lpstr>
      <vt:lpstr>Delete files / folder</vt:lpstr>
      <vt:lpstr>Restore deleted file / folder</vt:lpstr>
      <vt:lpstr>Empty the Recycle bin</vt:lpstr>
      <vt:lpstr>Storage Space</vt:lpstr>
      <vt:lpstr>File / folder compression</vt:lpstr>
      <vt:lpstr>File / Folder compression</vt:lpstr>
      <vt:lpstr>Compress file / folder</vt:lpstr>
      <vt:lpstr>Extract Compressed Files / Folders</vt:lpstr>
      <vt:lpstr>Networks</vt:lpstr>
      <vt:lpstr>Computer Network</vt:lpstr>
      <vt:lpstr>Categories of computer networks</vt:lpstr>
      <vt:lpstr>Internet</vt:lpstr>
      <vt:lpstr>Purpose of Internet</vt:lpstr>
      <vt:lpstr>Intranet</vt:lpstr>
      <vt:lpstr>Virtual Private Network</vt:lpstr>
      <vt:lpstr>Data transfer rate (Network Speed)</vt:lpstr>
      <vt:lpstr>Slide 81</vt:lpstr>
      <vt:lpstr>Slide 82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Essentials</dc:title>
  <dc:creator>Windows User</dc:creator>
  <cp:lastModifiedBy>Windows User</cp:lastModifiedBy>
  <cp:revision>374</cp:revision>
  <dcterms:created xsi:type="dcterms:W3CDTF">2021-07-13T09:03:39Z</dcterms:created>
  <dcterms:modified xsi:type="dcterms:W3CDTF">2021-10-06T12:54:27Z</dcterms:modified>
</cp:coreProperties>
</file>