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50"/>
  </p:notesMasterIdLst>
  <p:sldIdLst>
    <p:sldId id="256" r:id="rId2"/>
    <p:sldId id="289" r:id="rId3"/>
    <p:sldId id="323" r:id="rId4"/>
    <p:sldId id="313" r:id="rId5"/>
    <p:sldId id="290" r:id="rId6"/>
    <p:sldId id="314" r:id="rId7"/>
    <p:sldId id="315" r:id="rId8"/>
    <p:sldId id="316" r:id="rId9"/>
    <p:sldId id="317" r:id="rId10"/>
    <p:sldId id="318" r:id="rId11"/>
    <p:sldId id="319" r:id="rId12"/>
    <p:sldId id="291" r:id="rId13"/>
    <p:sldId id="320" r:id="rId14"/>
    <p:sldId id="321" r:id="rId15"/>
    <p:sldId id="322" r:id="rId16"/>
    <p:sldId id="324" r:id="rId17"/>
    <p:sldId id="325" r:id="rId18"/>
    <p:sldId id="326" r:id="rId19"/>
    <p:sldId id="327" r:id="rId20"/>
    <p:sldId id="283" r:id="rId21"/>
    <p:sldId id="328" r:id="rId22"/>
    <p:sldId id="329" r:id="rId23"/>
    <p:sldId id="330" r:id="rId24"/>
    <p:sldId id="281" r:id="rId25"/>
    <p:sldId id="287" r:id="rId26"/>
    <p:sldId id="288" r:id="rId27"/>
    <p:sldId id="331" r:id="rId28"/>
    <p:sldId id="332" r:id="rId29"/>
    <p:sldId id="333" r:id="rId30"/>
    <p:sldId id="334" r:id="rId31"/>
    <p:sldId id="310" r:id="rId32"/>
    <p:sldId id="297" r:id="rId33"/>
    <p:sldId id="298" r:id="rId34"/>
    <p:sldId id="299" r:id="rId35"/>
    <p:sldId id="300" r:id="rId36"/>
    <p:sldId id="311" r:id="rId37"/>
    <p:sldId id="312" r:id="rId38"/>
    <p:sldId id="301" r:id="rId39"/>
    <p:sldId id="335" r:id="rId40"/>
    <p:sldId id="336" r:id="rId41"/>
    <p:sldId id="337" r:id="rId42"/>
    <p:sldId id="338" r:id="rId43"/>
    <p:sldId id="339" r:id="rId44"/>
    <p:sldId id="340" r:id="rId45"/>
    <p:sldId id="341" r:id="rId46"/>
    <p:sldId id="342" r:id="rId47"/>
    <p:sldId id="343" r:id="rId48"/>
    <p:sldId id="344"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000" autoAdjust="0"/>
    <p:restoredTop sz="92460" autoAdjust="0"/>
  </p:normalViewPr>
  <p:slideViewPr>
    <p:cSldViewPr snapToGrid="0">
      <p:cViewPr varScale="1">
        <p:scale>
          <a:sx n="67" d="100"/>
          <a:sy n="67" d="100"/>
        </p:scale>
        <p:origin x="-864" y="-10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81028D-5EE1-4709-9FFE-1BCEF689100B}" type="datetimeFigureOut">
              <a:rPr lang="en-US" smtClean="0"/>
              <a:pPr/>
              <a:t>12/22/2019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584C55-316C-4B23-BFFA-5ABA677E5429}" type="slidenum">
              <a:rPr lang="en-US" smtClean="0"/>
              <a:pPr/>
              <a:t>‹#›</a:t>
            </a:fld>
            <a:endParaRPr lang="en-US"/>
          </a:p>
        </p:txBody>
      </p:sp>
    </p:spTree>
    <p:extLst>
      <p:ext uri="{BB962C8B-B14F-4D97-AF65-F5344CB8AC3E}">
        <p14:creationId xmlns:p14="http://schemas.microsoft.com/office/powerpoint/2010/main" xmlns="" val="3709567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584C55-316C-4B23-BFFA-5ABA677E5429}" type="slidenum">
              <a:rPr lang="en-US" smtClean="0"/>
              <a:pPr/>
              <a:t>1</a:t>
            </a:fld>
            <a:endParaRPr lang="en-US" dirty="0"/>
          </a:p>
        </p:txBody>
      </p:sp>
    </p:spTree>
    <p:extLst>
      <p:ext uri="{BB962C8B-B14F-4D97-AF65-F5344CB8AC3E}">
        <p14:creationId xmlns:p14="http://schemas.microsoft.com/office/powerpoint/2010/main" xmlns="" val="2935382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9584C55-316C-4B23-BFFA-5ABA677E5429}" type="slidenum">
              <a:rPr lang="en-US" smtClean="0"/>
              <a:pPr/>
              <a:t>15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Financial statements only deal with past events and generally do not contain non-financial data. Financial statements are important as they enable shareholders, banks, trade payables, etc. who are the</a:t>
            </a:r>
          </a:p>
          <a:p>
            <a:r>
              <a:rPr lang="en-US" sz="1200" kern="1200" baseline="0" dirty="0" smtClean="0">
                <a:solidFill>
                  <a:schemeClr val="tx1"/>
                </a:solidFill>
                <a:latin typeface="+mn-lt"/>
                <a:ea typeface="+mn-ea"/>
                <a:cs typeface="+mn-cs"/>
              </a:rPr>
              <a:t>external users of financial statements to assess the financial status of the company</a:t>
            </a:r>
            <a:endParaRPr lang="en-US" dirty="0"/>
          </a:p>
        </p:txBody>
      </p:sp>
      <p:sp>
        <p:nvSpPr>
          <p:cNvPr id="4" name="Slide Number Placeholder 3"/>
          <p:cNvSpPr>
            <a:spLocks noGrp="1"/>
          </p:cNvSpPr>
          <p:nvPr>
            <p:ph type="sldNum" sz="quarter" idx="10"/>
          </p:nvPr>
        </p:nvSpPr>
        <p:spPr/>
        <p:txBody>
          <a:bodyPr/>
          <a:lstStyle/>
          <a:p>
            <a:fld id="{A9584C55-316C-4B23-BFFA-5ABA677E5429}" type="slidenum">
              <a:rPr lang="en-US" smtClean="0"/>
              <a:pPr/>
              <a:t>19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In Tanzania, business entities are required to prepare the financial statements in accordance with the</a:t>
            </a:r>
          </a:p>
          <a:p>
            <a:r>
              <a:rPr lang="en-US" sz="1200" kern="1200" baseline="0" dirty="0" smtClean="0">
                <a:solidFill>
                  <a:schemeClr val="tx1"/>
                </a:solidFill>
                <a:latin typeface="+mn-lt"/>
                <a:ea typeface="+mn-ea"/>
                <a:cs typeface="+mn-cs"/>
              </a:rPr>
              <a:t>Companies Act 2002. We will discuss all these financial components and the preparation of financial statements</a:t>
            </a:r>
          </a:p>
          <a:p>
            <a:r>
              <a:rPr lang="en-US" sz="1200" kern="1200" baseline="0" dirty="0" smtClean="0">
                <a:solidFill>
                  <a:schemeClr val="tx1"/>
                </a:solidFill>
                <a:latin typeface="+mn-lt"/>
                <a:ea typeface="+mn-ea"/>
                <a:cs typeface="+mn-cs"/>
              </a:rPr>
              <a:t>of companies in accordance with prescribed formats and relevant accounting standards. The formats of financial</a:t>
            </a:r>
          </a:p>
          <a:p>
            <a:r>
              <a:rPr lang="en-US" sz="1200" kern="1200" baseline="0" dirty="0" smtClean="0">
                <a:solidFill>
                  <a:schemeClr val="tx1"/>
                </a:solidFill>
                <a:latin typeface="+mn-lt"/>
                <a:ea typeface="+mn-ea"/>
                <a:cs typeface="+mn-cs"/>
              </a:rPr>
              <a:t>statements are provided in </a:t>
            </a:r>
            <a:r>
              <a:rPr lang="en-US" sz="1200" b="1" kern="1200" baseline="0" dirty="0" smtClean="0">
                <a:solidFill>
                  <a:schemeClr val="tx1"/>
                </a:solidFill>
                <a:latin typeface="+mn-lt"/>
                <a:ea typeface="+mn-ea"/>
                <a:cs typeface="+mn-cs"/>
              </a:rPr>
              <a:t>IAS 1 “Preparation and presentation of financial accounts”.</a:t>
            </a:r>
          </a:p>
          <a:p>
            <a:r>
              <a:rPr lang="en-US" sz="1200" kern="1200" baseline="0" dirty="0" smtClean="0">
                <a:solidFill>
                  <a:schemeClr val="tx1"/>
                </a:solidFill>
                <a:latin typeface="+mn-lt"/>
                <a:ea typeface="+mn-ea"/>
                <a:cs typeface="+mn-cs"/>
              </a:rPr>
              <a:t>In most jurisdictions the structure and content of financial statements are determined by the local law. However</a:t>
            </a:r>
          </a:p>
          <a:p>
            <a:r>
              <a:rPr lang="en-US" sz="1200" kern="1200" baseline="0" dirty="0" smtClean="0">
                <a:solidFill>
                  <a:schemeClr val="tx1"/>
                </a:solidFill>
                <a:latin typeface="+mn-lt"/>
                <a:ea typeface="+mn-ea"/>
                <a:cs typeface="+mn-cs"/>
              </a:rPr>
              <a:t>companies adopting IFRS have to prepare financial statements in accordance with the requirements of IAS1.</a:t>
            </a:r>
          </a:p>
          <a:p>
            <a:r>
              <a:rPr lang="en-US" sz="1200" b="1" kern="1200" baseline="0" dirty="0" smtClean="0">
                <a:solidFill>
                  <a:schemeClr val="tx1"/>
                </a:solidFill>
                <a:latin typeface="+mn-lt"/>
                <a:ea typeface="+mn-ea"/>
                <a:cs typeface="+mn-cs"/>
              </a:rPr>
              <a:t>IAS 1 gives the following guidance and format for preparation of financial statements.</a:t>
            </a:r>
            <a:endParaRPr lang="en-US" dirty="0"/>
          </a:p>
        </p:txBody>
      </p:sp>
      <p:sp>
        <p:nvSpPr>
          <p:cNvPr id="4" name="Slide Number Placeholder 3"/>
          <p:cNvSpPr>
            <a:spLocks noGrp="1"/>
          </p:cNvSpPr>
          <p:nvPr>
            <p:ph type="sldNum" sz="quarter" idx="10"/>
          </p:nvPr>
        </p:nvSpPr>
        <p:spPr/>
        <p:txBody>
          <a:bodyPr/>
          <a:lstStyle/>
          <a:p>
            <a:fld id="{A9584C55-316C-4B23-BFFA-5ABA677E5429}" type="slidenum">
              <a:rPr lang="en-US" smtClean="0"/>
              <a:pPr/>
              <a:t>20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a:t>
            </a:r>
            <a:r>
              <a:rPr lang="en-US" sz="1200" kern="1200" baseline="0" dirty="0" err="1" smtClean="0">
                <a:solidFill>
                  <a:schemeClr val="tx1"/>
                </a:solidFill>
                <a:latin typeface="+mn-lt"/>
                <a:ea typeface="+mn-ea"/>
                <a:cs typeface="+mn-cs"/>
              </a:rPr>
              <a:t>proforma</a:t>
            </a:r>
            <a:r>
              <a:rPr lang="en-US" sz="1200" kern="1200" baseline="0" dirty="0" smtClean="0">
                <a:solidFill>
                  <a:schemeClr val="tx1"/>
                </a:solidFill>
                <a:latin typeface="+mn-lt"/>
                <a:ea typeface="+mn-ea"/>
                <a:cs typeface="+mn-cs"/>
              </a:rPr>
              <a:t> given above is prepared based on the function of expense method. This is the most commonly</a:t>
            </a:r>
          </a:p>
          <a:p>
            <a:r>
              <a:rPr lang="en-US" sz="1200" kern="1200" baseline="0" dirty="0" smtClean="0">
                <a:solidFill>
                  <a:schemeClr val="tx1"/>
                </a:solidFill>
                <a:latin typeface="+mn-lt"/>
                <a:ea typeface="+mn-ea"/>
                <a:cs typeface="+mn-cs"/>
              </a:rPr>
              <a:t>used method of presentation of income and expenses.</a:t>
            </a:r>
            <a:endParaRPr lang="en-US" dirty="0"/>
          </a:p>
        </p:txBody>
      </p:sp>
      <p:sp>
        <p:nvSpPr>
          <p:cNvPr id="4" name="Slide Number Placeholder 3"/>
          <p:cNvSpPr>
            <a:spLocks noGrp="1"/>
          </p:cNvSpPr>
          <p:nvPr>
            <p:ph type="sldNum" sz="quarter" idx="10"/>
          </p:nvPr>
        </p:nvSpPr>
        <p:spPr/>
        <p:txBody>
          <a:bodyPr/>
          <a:lstStyle/>
          <a:p>
            <a:fld id="{A9584C55-316C-4B23-BFFA-5ABA677E5429}" type="slidenum">
              <a:rPr lang="en-US" smtClean="0"/>
              <a:pPr/>
              <a:t>23</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584C55-316C-4B23-BFFA-5ABA677E5429}" type="slidenum">
              <a:rPr lang="en-US" smtClean="0"/>
              <a:pPr/>
              <a:t>25</a:t>
            </a:fld>
            <a:endParaRPr lang="en-US"/>
          </a:p>
        </p:txBody>
      </p:sp>
    </p:spTree>
    <p:extLst>
      <p:ext uri="{BB962C8B-B14F-4D97-AF65-F5344CB8AC3E}">
        <p14:creationId xmlns:p14="http://schemas.microsoft.com/office/powerpoint/2010/main" xmlns="" val="1481745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2E2476AE-B66B-4056-A314-FF55AE740551}" type="slidenum">
              <a:rPr lang="en-US"/>
              <a:pPr/>
              <a:t>31</a:t>
            </a:fld>
            <a:endParaRPr lang="en-US"/>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p:txBody>
          <a:bodyPr/>
          <a:lstStyle/>
          <a:p>
            <a:r>
              <a:rPr lang="en-US"/>
              <a:t>If the Question Is:</a:t>
            </a:r>
          </a:p>
          <a:p>
            <a:endParaRPr lang="en-US"/>
          </a:p>
          <a:p>
            <a:r>
              <a:rPr lang="en-US"/>
              <a:t>“Are my assets worth more than my liabilities?”</a:t>
            </a:r>
          </a:p>
          <a:p>
            <a:endParaRPr lang="en-US"/>
          </a:p>
          <a:p>
            <a:r>
              <a:rPr lang="en-US"/>
              <a:t>The Problem is </a:t>
            </a:r>
            <a:r>
              <a:rPr lang="en-US" u="sng"/>
              <a:t>SOLVENCY</a:t>
            </a:r>
            <a:r>
              <a:rPr lang="en-US"/>
              <a:t>!</a:t>
            </a:r>
          </a:p>
          <a:p>
            <a:endParaRPr lang="en-US"/>
          </a:p>
          <a:p>
            <a:r>
              <a:rPr lang="en-US"/>
              <a:t>If Net Worth is Positive, the Business is Solvent</a:t>
            </a:r>
          </a:p>
        </p:txBody>
      </p:sp>
    </p:spTree>
    <p:extLst>
      <p:ext uri="{BB962C8B-B14F-4D97-AF65-F5344CB8AC3E}">
        <p14:creationId xmlns:p14="http://schemas.microsoft.com/office/powerpoint/2010/main" xmlns="" val="693322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Notes can be in the form of a narrative, disclosures, disaggregation of information presented elsewhere in</a:t>
            </a:r>
          </a:p>
          <a:p>
            <a:r>
              <a:rPr lang="en-US" sz="1200" kern="1200" baseline="0" dirty="0" smtClean="0">
                <a:solidFill>
                  <a:schemeClr val="tx1"/>
                </a:solidFill>
                <a:latin typeface="+mn-lt"/>
                <a:ea typeface="+mn-ea"/>
                <a:cs typeface="+mn-cs"/>
              </a:rPr>
              <a:t>the financial statements or any additional information which has not been presented elsewhere in the</a:t>
            </a:r>
          </a:p>
          <a:p>
            <a:r>
              <a:rPr lang="en-US" sz="1200" kern="1200" baseline="0" dirty="0" smtClean="0">
                <a:solidFill>
                  <a:schemeClr val="tx1"/>
                </a:solidFill>
                <a:latin typeface="+mn-lt"/>
                <a:ea typeface="+mn-ea"/>
                <a:cs typeface="+mn-cs"/>
              </a:rPr>
              <a:t>financial statements.</a:t>
            </a:r>
          </a:p>
          <a:p>
            <a:r>
              <a:rPr lang="en-US" sz="1200" kern="1200" baseline="0" dirty="0" smtClean="0">
                <a:solidFill>
                  <a:schemeClr val="tx1"/>
                </a:solidFill>
                <a:latin typeface="+mn-lt"/>
                <a:ea typeface="+mn-ea"/>
                <a:cs typeface="+mn-cs"/>
              </a:rPr>
              <a:t>5. No format for disclosure through notes has been prescribed under IFRS. However, notes must be presented</a:t>
            </a:r>
          </a:p>
          <a:p>
            <a:r>
              <a:rPr lang="en-US" sz="1200" kern="1200" baseline="0" dirty="0" smtClean="0">
                <a:solidFill>
                  <a:schemeClr val="tx1"/>
                </a:solidFill>
                <a:latin typeface="+mn-lt"/>
                <a:ea typeface="+mn-ea"/>
                <a:cs typeface="+mn-cs"/>
              </a:rPr>
              <a:t>systematically (for example, in order of items presented in the financial statements) along with proper cross</a:t>
            </a:r>
          </a:p>
          <a:p>
            <a:r>
              <a:rPr lang="en-US" sz="1200" kern="1200" baseline="0" dirty="0" smtClean="0">
                <a:solidFill>
                  <a:schemeClr val="tx1"/>
                </a:solidFill>
                <a:latin typeface="+mn-lt"/>
                <a:ea typeface="+mn-ea"/>
                <a:cs typeface="+mn-cs"/>
              </a:rPr>
              <a:t>reference to items in the financial statements.</a:t>
            </a:r>
            <a:endParaRPr lang="en-US" dirty="0"/>
          </a:p>
        </p:txBody>
      </p:sp>
      <p:sp>
        <p:nvSpPr>
          <p:cNvPr id="4" name="Slide Number Placeholder 3"/>
          <p:cNvSpPr>
            <a:spLocks noGrp="1"/>
          </p:cNvSpPr>
          <p:nvPr>
            <p:ph type="sldNum" sz="quarter" idx="10"/>
          </p:nvPr>
        </p:nvSpPr>
        <p:spPr/>
        <p:txBody>
          <a:bodyPr/>
          <a:lstStyle/>
          <a:p>
            <a:fld id="{A9584C55-316C-4B23-BFFA-5ABA677E5429}" type="slidenum">
              <a:rPr lang="en-US" smtClean="0"/>
              <a:pPr/>
              <a:t>39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95775B2-497C-4A40-B814-B412F65C8248}" type="datetime1">
              <a:rPr lang="en-US" smtClean="0"/>
              <a:pPr/>
              <a:t>12/22/2019</a:t>
            </a:fld>
            <a:endParaRPr lang="en-US"/>
          </a:p>
        </p:txBody>
      </p:sp>
      <p:sp>
        <p:nvSpPr>
          <p:cNvPr id="5" name="Footer Placeholder 4"/>
          <p:cNvSpPr>
            <a:spLocks noGrp="1"/>
          </p:cNvSpPr>
          <p:nvPr>
            <p:ph type="ftr" sz="quarter" idx="11"/>
          </p:nvPr>
        </p:nvSpPr>
        <p:spPr/>
        <p:txBody>
          <a:bodyPr/>
          <a:lstStyle/>
          <a:p>
            <a:r>
              <a:rPr lang="en-US" smtClean="0"/>
              <a:t>Mbeya University of Science and Technology</a:t>
            </a:r>
            <a:endParaRPr lang="en-US"/>
          </a:p>
        </p:txBody>
      </p:sp>
      <p:sp>
        <p:nvSpPr>
          <p:cNvPr id="6" name="Slide Number Placeholder 5"/>
          <p:cNvSpPr>
            <a:spLocks noGrp="1"/>
          </p:cNvSpPr>
          <p:nvPr>
            <p:ph type="sldNum" sz="quarter" idx="12"/>
          </p:nvPr>
        </p:nvSpPr>
        <p:spPr/>
        <p:txBody>
          <a:bodyPr/>
          <a:lstStyle/>
          <a:p>
            <a:fld id="{CBD84080-699B-4950-9DC1-9A3AEFF24C82}" type="slidenum">
              <a:rPr lang="en-US" smtClean="0"/>
              <a:pPr/>
              <a:t>‹#›</a:t>
            </a:fld>
            <a:endParaRPr lang="en-US"/>
          </a:p>
        </p:txBody>
      </p:sp>
    </p:spTree>
    <p:extLst>
      <p:ext uri="{BB962C8B-B14F-4D97-AF65-F5344CB8AC3E}">
        <p14:creationId xmlns:p14="http://schemas.microsoft.com/office/powerpoint/2010/main" xmlns="" val="1692417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AC14D8-3AB7-4679-8B4B-6CE2916F4D30}" type="datetime1">
              <a:rPr lang="en-US" smtClean="0"/>
              <a:pPr/>
              <a:t>12/22/2019</a:t>
            </a:fld>
            <a:endParaRPr lang="en-US"/>
          </a:p>
        </p:txBody>
      </p:sp>
      <p:sp>
        <p:nvSpPr>
          <p:cNvPr id="6" name="Footer Placeholder 5"/>
          <p:cNvSpPr>
            <a:spLocks noGrp="1"/>
          </p:cNvSpPr>
          <p:nvPr>
            <p:ph type="ftr" sz="quarter" idx="11"/>
          </p:nvPr>
        </p:nvSpPr>
        <p:spPr/>
        <p:txBody>
          <a:bodyPr/>
          <a:lstStyle/>
          <a:p>
            <a:r>
              <a:rPr lang="en-US" smtClean="0"/>
              <a:t>Mbeya University of Science and Technology</a:t>
            </a:r>
            <a:endParaRPr lang="en-US"/>
          </a:p>
        </p:txBody>
      </p:sp>
      <p:sp>
        <p:nvSpPr>
          <p:cNvPr id="7" name="Slide Number Placeholder 6"/>
          <p:cNvSpPr>
            <a:spLocks noGrp="1"/>
          </p:cNvSpPr>
          <p:nvPr>
            <p:ph type="sldNum" sz="quarter" idx="12"/>
          </p:nvPr>
        </p:nvSpPr>
        <p:spPr/>
        <p:txBody>
          <a:bodyPr/>
          <a:lstStyle/>
          <a:p>
            <a:fld id="{CBD84080-699B-4950-9DC1-9A3AEFF24C82}" type="slidenum">
              <a:rPr lang="en-US" smtClean="0"/>
              <a:pPr/>
              <a:t>‹#›</a:t>
            </a:fld>
            <a:endParaRPr lang="en-US"/>
          </a:p>
        </p:txBody>
      </p:sp>
    </p:spTree>
    <p:extLst>
      <p:ext uri="{BB962C8B-B14F-4D97-AF65-F5344CB8AC3E}">
        <p14:creationId xmlns:p14="http://schemas.microsoft.com/office/powerpoint/2010/main" xmlns="" val="4144167331"/>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E42CE8-77C3-4A20-99A7-ABF711DD53E9}" type="datetime1">
              <a:rPr lang="en-US" smtClean="0"/>
              <a:pPr/>
              <a:t>12/22/2019</a:t>
            </a:fld>
            <a:endParaRPr lang="en-US"/>
          </a:p>
        </p:txBody>
      </p:sp>
      <p:sp>
        <p:nvSpPr>
          <p:cNvPr id="5" name="Footer Placeholder 4"/>
          <p:cNvSpPr>
            <a:spLocks noGrp="1"/>
          </p:cNvSpPr>
          <p:nvPr>
            <p:ph type="ftr" sz="quarter" idx="11"/>
          </p:nvPr>
        </p:nvSpPr>
        <p:spPr/>
        <p:txBody>
          <a:bodyPr/>
          <a:lstStyle/>
          <a:p>
            <a:r>
              <a:rPr lang="en-US" smtClean="0"/>
              <a:t>Mbeya University of Science and Technology</a:t>
            </a:r>
            <a:endParaRPr lang="en-US"/>
          </a:p>
        </p:txBody>
      </p:sp>
      <p:sp>
        <p:nvSpPr>
          <p:cNvPr id="6" name="Slide Number Placeholder 5"/>
          <p:cNvSpPr>
            <a:spLocks noGrp="1"/>
          </p:cNvSpPr>
          <p:nvPr>
            <p:ph type="sldNum" sz="quarter" idx="12"/>
          </p:nvPr>
        </p:nvSpPr>
        <p:spPr/>
        <p:txBody>
          <a:bodyPr/>
          <a:lstStyle/>
          <a:p>
            <a:fld id="{CBD84080-699B-4950-9DC1-9A3AEFF24C82}" type="slidenum">
              <a:rPr lang="en-US" smtClean="0"/>
              <a:pPr/>
              <a:t>‹#›</a:t>
            </a:fld>
            <a:endParaRPr lang="en-US"/>
          </a:p>
        </p:txBody>
      </p:sp>
    </p:spTree>
    <p:extLst>
      <p:ext uri="{BB962C8B-B14F-4D97-AF65-F5344CB8AC3E}">
        <p14:creationId xmlns:p14="http://schemas.microsoft.com/office/powerpoint/2010/main" xmlns="" val="3647789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80C27E-2E74-4E9A-934E-2102248902DC}" type="datetime1">
              <a:rPr lang="en-US" smtClean="0"/>
              <a:pPr/>
              <a:t>12/22/2019</a:t>
            </a:fld>
            <a:endParaRPr lang="en-US"/>
          </a:p>
        </p:txBody>
      </p:sp>
      <p:sp>
        <p:nvSpPr>
          <p:cNvPr id="5" name="Footer Placeholder 4"/>
          <p:cNvSpPr>
            <a:spLocks noGrp="1"/>
          </p:cNvSpPr>
          <p:nvPr>
            <p:ph type="ftr" sz="quarter" idx="11"/>
          </p:nvPr>
        </p:nvSpPr>
        <p:spPr/>
        <p:txBody>
          <a:bodyPr/>
          <a:lstStyle/>
          <a:p>
            <a:r>
              <a:rPr lang="en-US" smtClean="0"/>
              <a:t>Mbeya University of Science and Technology</a:t>
            </a:r>
            <a:endParaRPr lang="en-US"/>
          </a:p>
        </p:txBody>
      </p:sp>
      <p:sp>
        <p:nvSpPr>
          <p:cNvPr id="6" name="Slide Number Placeholder 5"/>
          <p:cNvSpPr>
            <a:spLocks noGrp="1"/>
          </p:cNvSpPr>
          <p:nvPr>
            <p:ph type="sldNum" sz="quarter" idx="12"/>
          </p:nvPr>
        </p:nvSpPr>
        <p:spPr/>
        <p:txBody>
          <a:bodyPr/>
          <a:lstStyle/>
          <a:p>
            <a:fld id="{CBD84080-699B-4950-9DC1-9A3AEFF24C82}" type="slidenum">
              <a:rPr lang="en-US" smtClean="0"/>
              <a:pPr/>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xmlns="" val="26551157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67FF609-134F-4D9B-9C0F-12F7BA812CCB}" type="datetime1">
              <a:rPr lang="en-US" smtClean="0"/>
              <a:pPr/>
              <a:t>12/22/2019</a:t>
            </a:fld>
            <a:endParaRPr lang="en-US"/>
          </a:p>
        </p:txBody>
      </p:sp>
      <p:sp>
        <p:nvSpPr>
          <p:cNvPr id="5" name="Footer Placeholder 4"/>
          <p:cNvSpPr>
            <a:spLocks noGrp="1"/>
          </p:cNvSpPr>
          <p:nvPr>
            <p:ph type="ftr" sz="quarter" idx="11"/>
          </p:nvPr>
        </p:nvSpPr>
        <p:spPr/>
        <p:txBody>
          <a:bodyPr/>
          <a:lstStyle/>
          <a:p>
            <a:r>
              <a:rPr lang="en-US" smtClean="0"/>
              <a:t>Mbeya University of Science and Technology</a:t>
            </a:r>
            <a:endParaRPr lang="en-US"/>
          </a:p>
        </p:txBody>
      </p:sp>
      <p:sp>
        <p:nvSpPr>
          <p:cNvPr id="6" name="Slide Number Placeholder 5"/>
          <p:cNvSpPr>
            <a:spLocks noGrp="1"/>
          </p:cNvSpPr>
          <p:nvPr>
            <p:ph type="sldNum" sz="quarter" idx="12"/>
          </p:nvPr>
        </p:nvSpPr>
        <p:spPr/>
        <p:txBody>
          <a:bodyPr/>
          <a:lstStyle/>
          <a:p>
            <a:fld id="{CBD84080-699B-4950-9DC1-9A3AEFF24C82}" type="slidenum">
              <a:rPr lang="en-US" smtClean="0"/>
              <a:pPr/>
              <a:t>‹#›</a:t>
            </a:fld>
            <a:endParaRPr lang="en-US"/>
          </a:p>
        </p:txBody>
      </p:sp>
    </p:spTree>
    <p:extLst>
      <p:ext uri="{BB962C8B-B14F-4D97-AF65-F5344CB8AC3E}">
        <p14:creationId xmlns:p14="http://schemas.microsoft.com/office/powerpoint/2010/main" xmlns="" val="26135518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FAC14D8-3AB7-4679-8B4B-6CE2916F4D30}" type="datetime1">
              <a:rPr lang="en-US" smtClean="0"/>
              <a:pPr/>
              <a:t>12/22/2019</a:t>
            </a:fld>
            <a:endParaRPr lang="en-US"/>
          </a:p>
        </p:txBody>
      </p:sp>
      <p:sp>
        <p:nvSpPr>
          <p:cNvPr id="4" name="Footer Placeholder 4"/>
          <p:cNvSpPr>
            <a:spLocks noGrp="1"/>
          </p:cNvSpPr>
          <p:nvPr>
            <p:ph type="ftr" sz="quarter" idx="11"/>
          </p:nvPr>
        </p:nvSpPr>
        <p:spPr/>
        <p:txBody>
          <a:bodyPr/>
          <a:lstStyle/>
          <a:p>
            <a:r>
              <a:rPr lang="en-US" smtClean="0"/>
              <a:t>Mbeya University of Science and Technology</a:t>
            </a:r>
            <a:endParaRPr lang="en-US"/>
          </a:p>
        </p:txBody>
      </p:sp>
      <p:sp>
        <p:nvSpPr>
          <p:cNvPr id="6" name="Slide Number Placeholder 5"/>
          <p:cNvSpPr>
            <a:spLocks noGrp="1"/>
          </p:cNvSpPr>
          <p:nvPr>
            <p:ph type="sldNum" sz="quarter" idx="12"/>
          </p:nvPr>
        </p:nvSpPr>
        <p:spPr/>
        <p:txBody>
          <a:bodyPr/>
          <a:lstStyle/>
          <a:p>
            <a:fld id="{CBD84080-699B-4950-9DC1-9A3AEFF24C82}" type="slidenum">
              <a:rPr lang="en-US" smtClean="0"/>
              <a:pPr/>
              <a:t>‹#›</a:t>
            </a:fld>
            <a:endParaRPr lang="en-US"/>
          </a:p>
        </p:txBody>
      </p:sp>
    </p:spTree>
    <p:extLst>
      <p:ext uri="{BB962C8B-B14F-4D97-AF65-F5344CB8AC3E}">
        <p14:creationId xmlns:p14="http://schemas.microsoft.com/office/powerpoint/2010/main" xmlns="" val="865569482"/>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FAC14D8-3AB7-4679-8B4B-6CE2916F4D30}" type="datetime1">
              <a:rPr lang="en-US" smtClean="0"/>
              <a:pPr/>
              <a:t>12/22/2019</a:t>
            </a:fld>
            <a:endParaRPr lang="en-US"/>
          </a:p>
        </p:txBody>
      </p:sp>
      <p:sp>
        <p:nvSpPr>
          <p:cNvPr id="4" name="Footer Placeholder 4"/>
          <p:cNvSpPr>
            <a:spLocks noGrp="1"/>
          </p:cNvSpPr>
          <p:nvPr>
            <p:ph type="ftr" sz="quarter" idx="11"/>
          </p:nvPr>
        </p:nvSpPr>
        <p:spPr/>
        <p:txBody>
          <a:bodyPr/>
          <a:lstStyle/>
          <a:p>
            <a:r>
              <a:rPr lang="en-US" smtClean="0"/>
              <a:t>Mbeya University of Science and Technology</a:t>
            </a:r>
            <a:endParaRPr lang="en-US"/>
          </a:p>
        </p:txBody>
      </p:sp>
      <p:sp>
        <p:nvSpPr>
          <p:cNvPr id="6" name="Slide Number Placeholder 5"/>
          <p:cNvSpPr>
            <a:spLocks noGrp="1"/>
          </p:cNvSpPr>
          <p:nvPr>
            <p:ph type="sldNum" sz="quarter" idx="12"/>
          </p:nvPr>
        </p:nvSpPr>
        <p:spPr/>
        <p:txBody>
          <a:bodyPr/>
          <a:lstStyle/>
          <a:p>
            <a:fld id="{CBD84080-699B-4950-9DC1-9A3AEFF24C82}" type="slidenum">
              <a:rPr lang="en-US" smtClean="0"/>
              <a:pPr/>
              <a:t>‹#›</a:t>
            </a:fld>
            <a:endParaRPr lang="en-US"/>
          </a:p>
        </p:txBody>
      </p:sp>
    </p:spTree>
    <p:extLst>
      <p:ext uri="{BB962C8B-B14F-4D97-AF65-F5344CB8AC3E}">
        <p14:creationId xmlns:p14="http://schemas.microsoft.com/office/powerpoint/2010/main" xmlns="" val="3764535198"/>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F16CD17-E486-41E1-8778-A89D8732BDA7}" type="datetime1">
              <a:rPr lang="en-US" smtClean="0"/>
              <a:pPr/>
              <a:t>12/22/2019</a:t>
            </a:fld>
            <a:endParaRPr lang="en-US"/>
          </a:p>
        </p:txBody>
      </p:sp>
      <p:sp>
        <p:nvSpPr>
          <p:cNvPr id="5" name="Footer Placeholder 4"/>
          <p:cNvSpPr>
            <a:spLocks noGrp="1"/>
          </p:cNvSpPr>
          <p:nvPr>
            <p:ph type="ftr" sz="quarter" idx="11"/>
          </p:nvPr>
        </p:nvSpPr>
        <p:spPr/>
        <p:txBody>
          <a:bodyPr/>
          <a:lstStyle/>
          <a:p>
            <a:r>
              <a:rPr lang="en-US" smtClean="0"/>
              <a:t>Mbeya University of Science and Technology</a:t>
            </a:r>
            <a:endParaRPr lang="en-US"/>
          </a:p>
        </p:txBody>
      </p:sp>
      <p:sp>
        <p:nvSpPr>
          <p:cNvPr id="6" name="Slide Number Placeholder 5"/>
          <p:cNvSpPr>
            <a:spLocks noGrp="1"/>
          </p:cNvSpPr>
          <p:nvPr>
            <p:ph type="sldNum" sz="quarter" idx="12"/>
          </p:nvPr>
        </p:nvSpPr>
        <p:spPr/>
        <p:txBody>
          <a:bodyPr/>
          <a:lstStyle/>
          <a:p>
            <a:fld id="{CBD84080-699B-4950-9DC1-9A3AEFF24C82}" type="slidenum">
              <a:rPr lang="en-US" smtClean="0"/>
              <a:pPr/>
              <a:t>‹#›</a:t>
            </a:fld>
            <a:endParaRPr lang="en-US"/>
          </a:p>
        </p:txBody>
      </p:sp>
    </p:spTree>
    <p:extLst>
      <p:ext uri="{BB962C8B-B14F-4D97-AF65-F5344CB8AC3E}">
        <p14:creationId xmlns:p14="http://schemas.microsoft.com/office/powerpoint/2010/main" xmlns="" val="26616618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D412A0C-A008-4422-BD6B-1625157BDB13}" type="datetime1">
              <a:rPr lang="en-US" smtClean="0"/>
              <a:pPr/>
              <a:t>12/22/2019</a:t>
            </a:fld>
            <a:endParaRPr lang="en-US"/>
          </a:p>
        </p:txBody>
      </p:sp>
      <p:sp>
        <p:nvSpPr>
          <p:cNvPr id="5" name="Footer Placeholder 4"/>
          <p:cNvSpPr>
            <a:spLocks noGrp="1"/>
          </p:cNvSpPr>
          <p:nvPr>
            <p:ph type="ftr" sz="quarter" idx="11"/>
          </p:nvPr>
        </p:nvSpPr>
        <p:spPr/>
        <p:txBody>
          <a:bodyPr/>
          <a:lstStyle/>
          <a:p>
            <a:r>
              <a:rPr lang="en-US" smtClean="0"/>
              <a:t>Mbeya University of Science and Technology</a:t>
            </a:r>
            <a:endParaRPr lang="en-US"/>
          </a:p>
        </p:txBody>
      </p:sp>
      <p:sp>
        <p:nvSpPr>
          <p:cNvPr id="6" name="Slide Number Placeholder 5"/>
          <p:cNvSpPr>
            <a:spLocks noGrp="1"/>
          </p:cNvSpPr>
          <p:nvPr>
            <p:ph type="sldNum" sz="quarter" idx="12"/>
          </p:nvPr>
        </p:nvSpPr>
        <p:spPr/>
        <p:txBody>
          <a:bodyPr/>
          <a:lstStyle/>
          <a:p>
            <a:fld id="{CBD84080-699B-4950-9DC1-9A3AEFF24C82}" type="slidenum">
              <a:rPr lang="en-US" smtClean="0"/>
              <a:pPr/>
              <a:t>‹#›</a:t>
            </a:fld>
            <a:endParaRPr lang="en-US"/>
          </a:p>
        </p:txBody>
      </p:sp>
    </p:spTree>
    <p:extLst>
      <p:ext uri="{BB962C8B-B14F-4D97-AF65-F5344CB8AC3E}">
        <p14:creationId xmlns:p14="http://schemas.microsoft.com/office/powerpoint/2010/main" xmlns="" val="209526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D32D85DD-CC44-48D1-A3CB-1D3DC30E1D7A}" type="datetime1">
              <a:rPr lang="en-US" smtClean="0"/>
              <a:pPr/>
              <a:t>12/22/2019</a:t>
            </a:fld>
            <a:endParaRPr lang="en-US"/>
          </a:p>
        </p:txBody>
      </p:sp>
      <p:sp>
        <p:nvSpPr>
          <p:cNvPr id="5" name="Footer Placeholder 4"/>
          <p:cNvSpPr>
            <a:spLocks noGrp="1"/>
          </p:cNvSpPr>
          <p:nvPr>
            <p:ph type="ftr" sz="quarter" idx="11"/>
          </p:nvPr>
        </p:nvSpPr>
        <p:spPr/>
        <p:txBody>
          <a:bodyPr/>
          <a:lstStyle/>
          <a:p>
            <a:r>
              <a:rPr lang="en-US" smtClean="0"/>
              <a:t>Mbeya University of Science and Technology</a:t>
            </a:r>
            <a:endParaRPr lang="en-US"/>
          </a:p>
        </p:txBody>
      </p:sp>
      <p:sp>
        <p:nvSpPr>
          <p:cNvPr id="6" name="Slide Number Placeholder 5"/>
          <p:cNvSpPr>
            <a:spLocks noGrp="1"/>
          </p:cNvSpPr>
          <p:nvPr>
            <p:ph type="sldNum" sz="quarter" idx="12"/>
          </p:nvPr>
        </p:nvSpPr>
        <p:spPr/>
        <p:txBody>
          <a:bodyPr/>
          <a:lstStyle/>
          <a:p>
            <a:fld id="{CBD84080-699B-4950-9DC1-9A3AEFF24C82}" type="slidenum">
              <a:rPr lang="en-US" smtClean="0"/>
              <a:pPr/>
              <a:t>‹#›</a:t>
            </a:fld>
            <a:endParaRPr lang="en-US"/>
          </a:p>
        </p:txBody>
      </p:sp>
    </p:spTree>
    <p:extLst>
      <p:ext uri="{BB962C8B-B14F-4D97-AF65-F5344CB8AC3E}">
        <p14:creationId xmlns:p14="http://schemas.microsoft.com/office/powerpoint/2010/main" xmlns="" val="27044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F0EF71-4BF7-4574-878C-094C4DA2D670}" type="datetime1">
              <a:rPr lang="en-US" smtClean="0"/>
              <a:pPr/>
              <a:t>12/22/2019</a:t>
            </a:fld>
            <a:endParaRPr lang="en-US"/>
          </a:p>
        </p:txBody>
      </p:sp>
      <p:sp>
        <p:nvSpPr>
          <p:cNvPr id="5" name="Footer Placeholder 4"/>
          <p:cNvSpPr>
            <a:spLocks noGrp="1"/>
          </p:cNvSpPr>
          <p:nvPr>
            <p:ph type="ftr" sz="quarter" idx="11"/>
          </p:nvPr>
        </p:nvSpPr>
        <p:spPr/>
        <p:txBody>
          <a:bodyPr/>
          <a:lstStyle/>
          <a:p>
            <a:r>
              <a:rPr lang="en-US" smtClean="0"/>
              <a:t>Mbeya University of Science and Technology</a:t>
            </a:r>
            <a:endParaRPr lang="en-US"/>
          </a:p>
        </p:txBody>
      </p:sp>
      <p:sp>
        <p:nvSpPr>
          <p:cNvPr id="6" name="Slide Number Placeholder 5"/>
          <p:cNvSpPr>
            <a:spLocks noGrp="1"/>
          </p:cNvSpPr>
          <p:nvPr>
            <p:ph type="sldNum" sz="quarter" idx="12"/>
          </p:nvPr>
        </p:nvSpPr>
        <p:spPr/>
        <p:txBody>
          <a:bodyPr/>
          <a:lstStyle/>
          <a:p>
            <a:fld id="{CBD84080-699B-4950-9DC1-9A3AEFF24C82}" type="slidenum">
              <a:rPr lang="en-US" smtClean="0"/>
              <a:pPr/>
              <a:t>‹#›</a:t>
            </a:fld>
            <a:endParaRPr lang="en-US"/>
          </a:p>
        </p:txBody>
      </p:sp>
    </p:spTree>
    <p:extLst>
      <p:ext uri="{BB962C8B-B14F-4D97-AF65-F5344CB8AC3E}">
        <p14:creationId xmlns:p14="http://schemas.microsoft.com/office/powerpoint/2010/main" xmlns="" val="2429189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18524D3-C958-47CF-8034-993D4DCF5B35}" type="datetime1">
              <a:rPr lang="en-US" smtClean="0"/>
              <a:pPr/>
              <a:t>12/22/2019</a:t>
            </a:fld>
            <a:endParaRPr lang="en-US"/>
          </a:p>
        </p:txBody>
      </p:sp>
      <p:sp>
        <p:nvSpPr>
          <p:cNvPr id="6" name="Footer Placeholder 5"/>
          <p:cNvSpPr>
            <a:spLocks noGrp="1"/>
          </p:cNvSpPr>
          <p:nvPr>
            <p:ph type="ftr" sz="quarter" idx="11"/>
          </p:nvPr>
        </p:nvSpPr>
        <p:spPr/>
        <p:txBody>
          <a:bodyPr/>
          <a:lstStyle/>
          <a:p>
            <a:r>
              <a:rPr lang="en-US" smtClean="0"/>
              <a:t>Mbeya University of Science and Technology</a:t>
            </a:r>
            <a:endParaRPr lang="en-US"/>
          </a:p>
        </p:txBody>
      </p:sp>
      <p:sp>
        <p:nvSpPr>
          <p:cNvPr id="7" name="Slide Number Placeholder 6"/>
          <p:cNvSpPr>
            <a:spLocks noGrp="1"/>
          </p:cNvSpPr>
          <p:nvPr>
            <p:ph type="sldNum" sz="quarter" idx="12"/>
          </p:nvPr>
        </p:nvSpPr>
        <p:spPr/>
        <p:txBody>
          <a:bodyPr/>
          <a:lstStyle/>
          <a:p>
            <a:fld id="{CBD84080-699B-4950-9DC1-9A3AEFF24C82}" type="slidenum">
              <a:rPr lang="en-US" smtClean="0"/>
              <a:pPr/>
              <a:t>‹#›</a:t>
            </a:fld>
            <a:endParaRPr lang="en-US"/>
          </a:p>
        </p:txBody>
      </p:sp>
    </p:spTree>
    <p:extLst>
      <p:ext uri="{BB962C8B-B14F-4D97-AF65-F5344CB8AC3E}">
        <p14:creationId xmlns:p14="http://schemas.microsoft.com/office/powerpoint/2010/main" xmlns="" val="2470678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5359870-2044-493F-BA0D-C6C484E72AC7}" type="datetime1">
              <a:rPr lang="en-US" smtClean="0"/>
              <a:pPr/>
              <a:t>12/22/2019</a:t>
            </a:fld>
            <a:endParaRPr lang="en-US"/>
          </a:p>
        </p:txBody>
      </p:sp>
      <p:sp>
        <p:nvSpPr>
          <p:cNvPr id="8" name="Footer Placeholder 7"/>
          <p:cNvSpPr>
            <a:spLocks noGrp="1"/>
          </p:cNvSpPr>
          <p:nvPr>
            <p:ph type="ftr" sz="quarter" idx="11"/>
          </p:nvPr>
        </p:nvSpPr>
        <p:spPr/>
        <p:txBody>
          <a:bodyPr/>
          <a:lstStyle/>
          <a:p>
            <a:r>
              <a:rPr lang="en-US" smtClean="0"/>
              <a:t>Mbeya University of Science and Technology</a:t>
            </a:r>
            <a:endParaRPr lang="en-US"/>
          </a:p>
        </p:txBody>
      </p:sp>
      <p:sp>
        <p:nvSpPr>
          <p:cNvPr id="9" name="Slide Number Placeholder 8"/>
          <p:cNvSpPr>
            <a:spLocks noGrp="1"/>
          </p:cNvSpPr>
          <p:nvPr>
            <p:ph type="sldNum" sz="quarter" idx="12"/>
          </p:nvPr>
        </p:nvSpPr>
        <p:spPr/>
        <p:txBody>
          <a:bodyPr/>
          <a:lstStyle/>
          <a:p>
            <a:fld id="{CBD84080-699B-4950-9DC1-9A3AEFF24C82}" type="slidenum">
              <a:rPr lang="en-US" smtClean="0"/>
              <a:pPr/>
              <a:t>‹#›</a:t>
            </a:fld>
            <a:endParaRPr lang="en-US"/>
          </a:p>
        </p:txBody>
      </p:sp>
    </p:spTree>
    <p:extLst>
      <p:ext uri="{BB962C8B-B14F-4D97-AF65-F5344CB8AC3E}">
        <p14:creationId xmlns:p14="http://schemas.microsoft.com/office/powerpoint/2010/main" xmlns="" val="1375032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076E6240-CE39-4690-8AC6-0239D17BD50C}" type="datetime1">
              <a:rPr lang="en-US" smtClean="0"/>
              <a:pPr/>
              <a:t>12/22/2019</a:t>
            </a:fld>
            <a:endParaRPr lang="en-US"/>
          </a:p>
        </p:txBody>
      </p:sp>
      <p:sp>
        <p:nvSpPr>
          <p:cNvPr id="5" name="Footer Placeholder 3"/>
          <p:cNvSpPr>
            <a:spLocks noGrp="1"/>
          </p:cNvSpPr>
          <p:nvPr>
            <p:ph type="ftr" sz="quarter" idx="11"/>
          </p:nvPr>
        </p:nvSpPr>
        <p:spPr/>
        <p:txBody>
          <a:bodyPr/>
          <a:lstStyle/>
          <a:p>
            <a:r>
              <a:rPr lang="en-US" smtClean="0"/>
              <a:t>Mbeya University of Science and Technology</a:t>
            </a:r>
            <a:endParaRPr lang="en-US"/>
          </a:p>
        </p:txBody>
      </p:sp>
      <p:sp>
        <p:nvSpPr>
          <p:cNvPr id="6" name="Slide Number Placeholder 4"/>
          <p:cNvSpPr>
            <a:spLocks noGrp="1"/>
          </p:cNvSpPr>
          <p:nvPr>
            <p:ph type="sldNum" sz="quarter" idx="12"/>
          </p:nvPr>
        </p:nvSpPr>
        <p:spPr/>
        <p:txBody>
          <a:bodyPr/>
          <a:lstStyle/>
          <a:p>
            <a:fld id="{CBD84080-699B-4950-9DC1-9A3AEFF24C82}" type="slidenum">
              <a:rPr lang="en-US" smtClean="0"/>
              <a:pPr/>
              <a:t>‹#›</a:t>
            </a:fld>
            <a:endParaRPr lang="en-US"/>
          </a:p>
        </p:txBody>
      </p:sp>
    </p:spTree>
    <p:extLst>
      <p:ext uri="{BB962C8B-B14F-4D97-AF65-F5344CB8AC3E}">
        <p14:creationId xmlns:p14="http://schemas.microsoft.com/office/powerpoint/2010/main" xmlns="" val="2498733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6A602E9-E170-4FC6-BAD8-1C60B0265943}" type="datetime1">
              <a:rPr lang="en-US" smtClean="0"/>
              <a:pPr/>
              <a:t>12/22/2019</a:t>
            </a:fld>
            <a:endParaRPr lang="en-US"/>
          </a:p>
        </p:txBody>
      </p:sp>
      <p:sp>
        <p:nvSpPr>
          <p:cNvPr id="5" name="Footer Placeholder 2"/>
          <p:cNvSpPr>
            <a:spLocks noGrp="1"/>
          </p:cNvSpPr>
          <p:nvPr>
            <p:ph type="ftr" sz="quarter" idx="11"/>
          </p:nvPr>
        </p:nvSpPr>
        <p:spPr/>
        <p:txBody>
          <a:bodyPr/>
          <a:lstStyle/>
          <a:p>
            <a:r>
              <a:rPr lang="en-US" smtClean="0"/>
              <a:t>Mbeya University of Science and Technology</a:t>
            </a:r>
            <a:endParaRPr lang="en-US"/>
          </a:p>
        </p:txBody>
      </p:sp>
      <p:sp>
        <p:nvSpPr>
          <p:cNvPr id="6" name="Slide Number Placeholder 3"/>
          <p:cNvSpPr>
            <a:spLocks noGrp="1"/>
          </p:cNvSpPr>
          <p:nvPr>
            <p:ph type="sldNum" sz="quarter" idx="12"/>
          </p:nvPr>
        </p:nvSpPr>
        <p:spPr/>
        <p:txBody>
          <a:bodyPr/>
          <a:lstStyle/>
          <a:p>
            <a:fld id="{CBD84080-699B-4950-9DC1-9A3AEFF24C82}" type="slidenum">
              <a:rPr lang="en-US" smtClean="0"/>
              <a:pPr/>
              <a:t>‹#›</a:t>
            </a:fld>
            <a:endParaRPr lang="en-US"/>
          </a:p>
        </p:txBody>
      </p:sp>
    </p:spTree>
    <p:extLst>
      <p:ext uri="{BB962C8B-B14F-4D97-AF65-F5344CB8AC3E}">
        <p14:creationId xmlns:p14="http://schemas.microsoft.com/office/powerpoint/2010/main" xmlns="" val="1603893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7E3383ED-0FFB-4B07-B2A7-956B268A6595}" type="datetime1">
              <a:rPr lang="en-US" smtClean="0"/>
              <a:pPr/>
              <a:t>12/22/2019</a:t>
            </a:fld>
            <a:endParaRPr lang="en-US"/>
          </a:p>
        </p:txBody>
      </p:sp>
      <p:sp>
        <p:nvSpPr>
          <p:cNvPr id="5" name="Footer Placeholder 5"/>
          <p:cNvSpPr>
            <a:spLocks noGrp="1"/>
          </p:cNvSpPr>
          <p:nvPr>
            <p:ph type="ftr" sz="quarter" idx="11"/>
          </p:nvPr>
        </p:nvSpPr>
        <p:spPr/>
        <p:txBody>
          <a:bodyPr/>
          <a:lstStyle/>
          <a:p>
            <a:r>
              <a:rPr lang="en-US" smtClean="0"/>
              <a:t>Mbeya University of Science and Technology</a:t>
            </a:r>
            <a:endParaRPr lang="en-US"/>
          </a:p>
        </p:txBody>
      </p:sp>
      <p:sp>
        <p:nvSpPr>
          <p:cNvPr id="6" name="Slide Number Placeholder 6"/>
          <p:cNvSpPr>
            <a:spLocks noGrp="1"/>
          </p:cNvSpPr>
          <p:nvPr>
            <p:ph type="sldNum" sz="quarter" idx="12"/>
          </p:nvPr>
        </p:nvSpPr>
        <p:spPr/>
        <p:txBody>
          <a:bodyPr/>
          <a:lstStyle/>
          <a:p>
            <a:fld id="{CBD84080-699B-4950-9DC1-9A3AEFF24C82}" type="slidenum">
              <a:rPr lang="en-US" smtClean="0"/>
              <a:pPr/>
              <a:t>‹#›</a:t>
            </a:fld>
            <a:endParaRPr lang="en-US"/>
          </a:p>
        </p:txBody>
      </p:sp>
    </p:spTree>
    <p:extLst>
      <p:ext uri="{BB962C8B-B14F-4D97-AF65-F5344CB8AC3E}">
        <p14:creationId xmlns:p14="http://schemas.microsoft.com/office/powerpoint/2010/main" xmlns="" val="1531788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01F94E-95D4-4E4A-B3AA-FB9E52523DC2}" type="datetime1">
              <a:rPr lang="en-US" smtClean="0"/>
              <a:pPr/>
              <a:t>12/22/2019</a:t>
            </a:fld>
            <a:endParaRPr lang="en-US"/>
          </a:p>
        </p:txBody>
      </p:sp>
      <p:sp>
        <p:nvSpPr>
          <p:cNvPr id="6" name="Footer Placeholder 5"/>
          <p:cNvSpPr>
            <a:spLocks noGrp="1"/>
          </p:cNvSpPr>
          <p:nvPr>
            <p:ph type="ftr" sz="quarter" idx="11"/>
          </p:nvPr>
        </p:nvSpPr>
        <p:spPr/>
        <p:txBody>
          <a:bodyPr/>
          <a:lstStyle/>
          <a:p>
            <a:r>
              <a:rPr lang="en-US" smtClean="0"/>
              <a:t>Mbeya University of Science and Technology</a:t>
            </a:r>
            <a:endParaRPr lang="en-US"/>
          </a:p>
        </p:txBody>
      </p:sp>
      <p:sp>
        <p:nvSpPr>
          <p:cNvPr id="7" name="Slide Number Placeholder 6"/>
          <p:cNvSpPr>
            <a:spLocks noGrp="1"/>
          </p:cNvSpPr>
          <p:nvPr>
            <p:ph type="sldNum" sz="quarter" idx="12"/>
          </p:nvPr>
        </p:nvSpPr>
        <p:spPr/>
        <p:txBody>
          <a:bodyPr/>
          <a:lstStyle/>
          <a:p>
            <a:fld id="{CBD84080-699B-4950-9DC1-9A3AEFF24C82}" type="slidenum">
              <a:rPr lang="en-US" smtClean="0"/>
              <a:pPr/>
              <a:t>‹#›</a:t>
            </a:fld>
            <a:endParaRPr lang="en-US"/>
          </a:p>
        </p:txBody>
      </p:sp>
    </p:spTree>
    <p:extLst>
      <p:ext uri="{BB962C8B-B14F-4D97-AF65-F5344CB8AC3E}">
        <p14:creationId xmlns:p14="http://schemas.microsoft.com/office/powerpoint/2010/main" xmlns="" val="1889116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xmlns=""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xmlns=""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xmlns=""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xmlns=""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FAC14D8-3AB7-4679-8B4B-6CE2916F4D30}" type="datetime1">
              <a:rPr lang="en-US" smtClean="0"/>
              <a:pPr/>
              <a:t>12/22/2019</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n-US" smtClean="0"/>
              <a:t>Mbeya University of Science and Technology</a:t>
            </a:r>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BD84080-699B-4950-9DC1-9A3AEFF24C82}" type="slidenum">
              <a:rPr lang="en-US" smtClean="0"/>
              <a:pPr/>
              <a:t>‹#›</a:t>
            </a:fld>
            <a:endParaRPr lang="en-US"/>
          </a:p>
        </p:txBody>
      </p:sp>
    </p:spTree>
    <p:extLst>
      <p:ext uri="{BB962C8B-B14F-4D97-AF65-F5344CB8AC3E}">
        <p14:creationId xmlns:p14="http://schemas.microsoft.com/office/powerpoint/2010/main" xmlns="" val="1027628917"/>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hf hdr="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51164" y="1447800"/>
            <a:ext cx="10635961" cy="3329581"/>
          </a:xfrm>
        </p:spPr>
        <p:txBody>
          <a:bodyPr/>
          <a:lstStyle/>
          <a:p>
            <a:r>
              <a:rPr lang="en-US" dirty="0" smtClean="0"/>
              <a:t>Topic Four: Preparation of </a:t>
            </a:r>
            <a:r>
              <a:rPr lang="en-US" dirty="0" smtClean="0"/>
              <a:t>Financial </a:t>
            </a:r>
            <a:r>
              <a:rPr lang="en-US" dirty="0" smtClean="0"/>
              <a:t>Statement</a:t>
            </a:r>
            <a:r>
              <a:rPr lang="en-US" dirty="0"/>
              <a:t/>
            </a:r>
            <a:br>
              <a:rPr lang="en-US" dirty="0"/>
            </a:br>
            <a:endParaRPr lang="en-US" dirty="0"/>
          </a:p>
        </p:txBody>
      </p:sp>
      <p:sp>
        <p:nvSpPr>
          <p:cNvPr id="3" name="Subtitle 2"/>
          <p:cNvSpPr>
            <a:spLocks noGrp="1"/>
          </p:cNvSpPr>
          <p:nvPr>
            <p:ph type="subTitle" idx="1"/>
          </p:nvPr>
        </p:nvSpPr>
        <p:spPr>
          <a:xfrm>
            <a:off x="651163" y="4777380"/>
            <a:ext cx="9329449" cy="861420"/>
          </a:xfrm>
        </p:spPr>
        <p:txBody>
          <a:bodyPr/>
          <a:lstStyle/>
          <a:p>
            <a:r>
              <a:rPr lang="en-US" dirty="0" smtClean="0"/>
              <a:t>Ibrahim Yusuf</a:t>
            </a:r>
          </a:p>
          <a:p>
            <a:r>
              <a:rPr lang="en-US" dirty="0" smtClean="0"/>
              <a:t>MUST</a:t>
            </a:r>
            <a:endParaRPr lang="en-US"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1</a:t>
            </a:fld>
            <a:endParaRPr lang="en-US" dirty="0"/>
          </a:p>
        </p:txBody>
      </p:sp>
    </p:spTree>
    <p:extLst>
      <p:ext uri="{BB962C8B-B14F-4D97-AF65-F5344CB8AC3E}">
        <p14:creationId xmlns:p14="http://schemas.microsoft.com/office/powerpoint/2010/main" xmlns="" val="1550632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Steps involved in the preparation of a trial balance</a:t>
            </a:r>
            <a:endParaRPr lang="en-US" dirty="0"/>
          </a:p>
        </p:txBody>
      </p:sp>
      <p:sp>
        <p:nvSpPr>
          <p:cNvPr id="3" name="Content Placeholder 2"/>
          <p:cNvSpPr>
            <a:spLocks noGrp="1"/>
          </p:cNvSpPr>
          <p:nvPr>
            <p:ph idx="1"/>
          </p:nvPr>
        </p:nvSpPr>
        <p:spPr>
          <a:xfrm>
            <a:off x="800100" y="1914525"/>
            <a:ext cx="10701338" cy="4943475"/>
          </a:xfrm>
        </p:spPr>
        <p:txBody>
          <a:bodyPr>
            <a:normAutofit/>
          </a:bodyPr>
          <a:lstStyle/>
          <a:p>
            <a:pPr marL="457200" indent="-457200" algn="just">
              <a:buAutoNum type="arabicPeriod"/>
            </a:pPr>
            <a:r>
              <a:rPr lang="en-US" dirty="0" smtClean="0"/>
              <a:t>Balance </a:t>
            </a:r>
            <a:r>
              <a:rPr lang="en-US" dirty="0" smtClean="0"/>
              <a:t>all the ledger accounts in the general </a:t>
            </a:r>
            <a:r>
              <a:rPr lang="en-US" dirty="0" smtClean="0"/>
              <a:t>ledger.</a:t>
            </a:r>
          </a:p>
          <a:p>
            <a:pPr marL="457200" indent="-457200" algn="just">
              <a:buAutoNum type="arabicPeriod"/>
            </a:pPr>
            <a:r>
              <a:rPr lang="en-US" dirty="0" smtClean="0"/>
              <a:t>Calculate </a:t>
            </a:r>
            <a:r>
              <a:rPr lang="en-US" dirty="0" smtClean="0"/>
              <a:t>the totals of the balances in the accounts payable and accounts receivable ledger accounts. (</a:t>
            </a:r>
            <a:r>
              <a:rPr lang="en-US" dirty="0" smtClean="0"/>
              <a:t>A single </a:t>
            </a:r>
            <a:r>
              <a:rPr lang="en-US" dirty="0" smtClean="0"/>
              <a:t>consolidated figure will be taken for total receivables/payables in the trial balance - not all </a:t>
            </a:r>
            <a:r>
              <a:rPr lang="en-US" dirty="0" smtClean="0"/>
              <a:t>individual ledger </a:t>
            </a:r>
            <a:r>
              <a:rPr lang="en-US" dirty="0" smtClean="0"/>
              <a:t>accounts</a:t>
            </a:r>
            <a:r>
              <a:rPr lang="en-US" dirty="0" smtClean="0"/>
              <a:t>).</a:t>
            </a:r>
          </a:p>
          <a:p>
            <a:pPr marL="457200" indent="-457200" algn="just">
              <a:buAutoNum type="arabicPeriod"/>
            </a:pPr>
            <a:r>
              <a:rPr lang="en-US" dirty="0" smtClean="0"/>
              <a:t>Prepare </a:t>
            </a:r>
            <a:r>
              <a:rPr lang="en-US" dirty="0" smtClean="0"/>
              <a:t>a trial balance.</a:t>
            </a:r>
          </a:p>
          <a:p>
            <a:pPr algn="just"/>
            <a:r>
              <a:rPr lang="en-US" dirty="0" smtClean="0"/>
              <a:t>Write the names of all accounts one after the other.</a:t>
            </a:r>
          </a:p>
          <a:p>
            <a:pPr algn="just"/>
            <a:r>
              <a:rPr lang="en-US" dirty="0" smtClean="0"/>
              <a:t>All credit balances are written in the credit column of the trial balance - against the name of the </a:t>
            </a:r>
            <a:r>
              <a:rPr lang="en-US" dirty="0" smtClean="0"/>
              <a:t>respective accounts</a:t>
            </a:r>
            <a:r>
              <a:rPr lang="en-US" dirty="0" smtClean="0"/>
              <a:t>.</a:t>
            </a:r>
          </a:p>
          <a:p>
            <a:pPr algn="just"/>
            <a:r>
              <a:rPr lang="en-US" dirty="0" smtClean="0"/>
              <a:t>All debit balances are written in the debit column of the trial balance - against the name of the </a:t>
            </a:r>
            <a:r>
              <a:rPr lang="en-US" dirty="0" smtClean="0"/>
              <a:t>respective accounts</a:t>
            </a:r>
            <a:r>
              <a:rPr lang="en-US" dirty="0" smtClean="0"/>
              <a:t>.</a:t>
            </a:r>
          </a:p>
          <a:p>
            <a:pPr algn="just"/>
            <a:r>
              <a:rPr lang="en-US" dirty="0" smtClean="0"/>
              <a:t>Total both the columns.</a:t>
            </a:r>
          </a:p>
          <a:p>
            <a:pPr algn="just"/>
            <a:r>
              <a:rPr lang="en-US" dirty="0" smtClean="0"/>
              <a:t>The </a:t>
            </a:r>
            <a:r>
              <a:rPr lang="en-US" b="1" dirty="0" smtClean="0"/>
              <a:t>two totals should be equal</a:t>
            </a:r>
            <a:endParaRPr lang="en-US"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Example </a:t>
            </a:r>
            <a:r>
              <a:rPr lang="en-US" dirty="0" smtClean="0"/>
              <a:t>1</a:t>
            </a:r>
            <a:endParaRPr lang="en-US"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11</a:t>
            </a:fld>
            <a:endParaRPr lang="en-US" dirty="0"/>
          </a:p>
        </p:txBody>
      </p:sp>
      <p:pic>
        <p:nvPicPr>
          <p:cNvPr id="3074" name="Picture 2" descr="C:\Users\hp\Desktop\Capture b.JPG"/>
          <p:cNvPicPr>
            <a:picLocks noGrp="1" noChangeAspect="1" noChangeArrowheads="1"/>
          </p:cNvPicPr>
          <p:nvPr>
            <p:ph idx="1"/>
          </p:nvPr>
        </p:nvPicPr>
        <p:blipFill>
          <a:blip r:embed="rId2"/>
          <a:srcRect/>
          <a:stretch>
            <a:fillRect/>
          </a:stretch>
        </p:blipFill>
        <p:spPr bwMode="auto">
          <a:xfrm>
            <a:off x="592618" y="1257300"/>
            <a:ext cx="10408757" cy="5600701"/>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605306"/>
          </a:xfrm>
        </p:spPr>
        <p:txBody>
          <a:bodyPr>
            <a:normAutofit fontScale="90000"/>
          </a:bodyPr>
          <a:lstStyle/>
          <a:p>
            <a:r>
              <a:rPr lang="en-US" dirty="0" smtClean="0"/>
              <a:t>Example</a:t>
            </a:r>
            <a:endParaRPr lang="en-US" dirty="0"/>
          </a:p>
        </p:txBody>
      </p:sp>
      <p:sp>
        <p:nvSpPr>
          <p:cNvPr id="3" name="Content Placeholder 2"/>
          <p:cNvSpPr>
            <a:spLocks noGrp="1"/>
          </p:cNvSpPr>
          <p:nvPr>
            <p:ph idx="1"/>
          </p:nvPr>
        </p:nvSpPr>
        <p:spPr>
          <a:xfrm>
            <a:off x="838200" y="605307"/>
            <a:ext cx="10515600" cy="5571656"/>
          </a:xfrm>
        </p:spPr>
        <p:txBody>
          <a:bodyPr>
            <a:normAutofit fontScale="92500" lnSpcReduction="10000"/>
          </a:bodyPr>
          <a:lstStyle/>
          <a:p>
            <a:pPr>
              <a:buFont typeface="Wingdings" panose="05000000000000000000" pitchFamily="2" charset="2"/>
              <a:buChar char="q"/>
            </a:pPr>
            <a:r>
              <a:rPr lang="en-US" dirty="0" smtClean="0"/>
              <a:t>20x9</a:t>
            </a:r>
          </a:p>
          <a:p>
            <a:pPr>
              <a:buFont typeface="Wingdings" panose="05000000000000000000" pitchFamily="2" charset="2"/>
              <a:buChar char="q"/>
            </a:pPr>
            <a:r>
              <a:rPr lang="en-US" dirty="0" smtClean="0"/>
              <a:t>May </a:t>
            </a:r>
            <a:r>
              <a:rPr lang="en-US" dirty="0"/>
              <a:t>1 Bought goods on credit £220 from </a:t>
            </a:r>
            <a:r>
              <a:rPr lang="en-US" dirty="0" smtClean="0"/>
              <a:t>P </a:t>
            </a:r>
            <a:r>
              <a:rPr lang="en-US" dirty="0" err="1" smtClean="0"/>
              <a:t>Chausiku</a:t>
            </a:r>
            <a:r>
              <a:rPr lang="en-US" dirty="0" smtClean="0"/>
              <a:t>.</a:t>
            </a:r>
            <a:endParaRPr lang="en-US" dirty="0"/>
          </a:p>
          <a:p>
            <a:pPr>
              <a:buFont typeface="Wingdings" panose="05000000000000000000" pitchFamily="2" charset="2"/>
              <a:buChar char="q"/>
            </a:pPr>
            <a:r>
              <a:rPr lang="en-US" dirty="0" smtClean="0"/>
              <a:t>‘’ </a:t>
            </a:r>
            <a:r>
              <a:rPr lang="en-US" dirty="0"/>
              <a:t>2 Bought goods on credit £410 from A Lyon &amp; Son</a:t>
            </a:r>
            <a:r>
              <a:rPr lang="en-US" dirty="0" smtClean="0"/>
              <a:t>.</a:t>
            </a:r>
          </a:p>
          <a:p>
            <a:pPr>
              <a:buFont typeface="Wingdings" panose="05000000000000000000" pitchFamily="2" charset="2"/>
              <a:buChar char="q"/>
            </a:pPr>
            <a:r>
              <a:rPr lang="en-US" dirty="0" smtClean="0"/>
              <a:t>‘’ </a:t>
            </a:r>
            <a:r>
              <a:rPr lang="en-US" dirty="0"/>
              <a:t>5 Sold goods on credit to </a:t>
            </a:r>
            <a:r>
              <a:rPr lang="en-US" dirty="0" smtClean="0"/>
              <a:t>P </a:t>
            </a:r>
            <a:r>
              <a:rPr lang="en-US" dirty="0" err="1" smtClean="0"/>
              <a:t>Mwanahawa</a:t>
            </a:r>
            <a:r>
              <a:rPr lang="en-US" dirty="0" smtClean="0"/>
              <a:t> </a:t>
            </a:r>
            <a:r>
              <a:rPr lang="en-US" dirty="0"/>
              <a:t>for £60</a:t>
            </a:r>
            <a:r>
              <a:rPr lang="en-US" dirty="0" smtClean="0"/>
              <a:t>.</a:t>
            </a:r>
          </a:p>
          <a:p>
            <a:pPr>
              <a:buFont typeface="Wingdings" panose="05000000000000000000" pitchFamily="2" charset="2"/>
              <a:buChar char="q"/>
            </a:pPr>
            <a:r>
              <a:rPr lang="en-US" dirty="0" smtClean="0"/>
              <a:t>‘’ </a:t>
            </a:r>
            <a:r>
              <a:rPr lang="en-US" dirty="0"/>
              <a:t>6 Sold goods on credit to </a:t>
            </a:r>
            <a:r>
              <a:rPr lang="en-US" dirty="0" smtClean="0"/>
              <a:t>Z </a:t>
            </a:r>
            <a:r>
              <a:rPr lang="en-US" dirty="0" err="1" smtClean="0"/>
              <a:t>Kariwa</a:t>
            </a:r>
            <a:r>
              <a:rPr lang="en-US" dirty="0" smtClean="0"/>
              <a:t> </a:t>
            </a:r>
            <a:r>
              <a:rPr lang="en-US" dirty="0"/>
              <a:t>for £45.</a:t>
            </a:r>
          </a:p>
          <a:p>
            <a:pPr>
              <a:buFont typeface="Wingdings" panose="05000000000000000000" pitchFamily="2" charset="2"/>
              <a:buChar char="q"/>
            </a:pPr>
            <a:r>
              <a:rPr lang="en-US" dirty="0" smtClean="0"/>
              <a:t>‘’10 </a:t>
            </a:r>
            <a:r>
              <a:rPr lang="en-US" dirty="0"/>
              <a:t>Returned goods £15 to </a:t>
            </a:r>
            <a:r>
              <a:rPr lang="en-US" dirty="0" smtClean="0"/>
              <a:t>P </a:t>
            </a:r>
            <a:r>
              <a:rPr lang="en-US" dirty="0" err="1" smtClean="0"/>
              <a:t>Chausiku</a:t>
            </a:r>
            <a:r>
              <a:rPr lang="en-US" dirty="0" smtClean="0"/>
              <a:t>.</a:t>
            </a:r>
            <a:endParaRPr lang="en-US" dirty="0"/>
          </a:p>
          <a:p>
            <a:pPr>
              <a:buFont typeface="Wingdings" panose="05000000000000000000" pitchFamily="2" charset="2"/>
              <a:buChar char="q"/>
            </a:pPr>
            <a:r>
              <a:rPr lang="en-US" dirty="0" smtClean="0"/>
              <a:t>‘’ </a:t>
            </a:r>
            <a:r>
              <a:rPr lang="en-US" dirty="0"/>
              <a:t>11 Goods sold for cash £210.</a:t>
            </a:r>
          </a:p>
          <a:p>
            <a:pPr>
              <a:buFont typeface="Wingdings" panose="05000000000000000000" pitchFamily="2" charset="2"/>
              <a:buChar char="q"/>
            </a:pPr>
            <a:r>
              <a:rPr lang="en-US" dirty="0" smtClean="0"/>
              <a:t>‘’12 </a:t>
            </a:r>
            <a:r>
              <a:rPr lang="en-US" dirty="0"/>
              <a:t>Goods bought for cash £150.</a:t>
            </a:r>
          </a:p>
          <a:p>
            <a:pPr>
              <a:buFont typeface="Wingdings" panose="05000000000000000000" pitchFamily="2" charset="2"/>
              <a:buChar char="q"/>
            </a:pPr>
            <a:r>
              <a:rPr lang="en-US" dirty="0" smtClean="0"/>
              <a:t>‘’ </a:t>
            </a:r>
            <a:r>
              <a:rPr lang="en-US" dirty="0"/>
              <a:t>19 </a:t>
            </a:r>
            <a:r>
              <a:rPr lang="en-US" dirty="0" smtClean="0"/>
              <a:t>Z </a:t>
            </a:r>
            <a:r>
              <a:rPr lang="en-US" dirty="0" err="1" smtClean="0"/>
              <a:t>Kariwa</a:t>
            </a:r>
            <a:r>
              <a:rPr lang="en-US" dirty="0" smtClean="0"/>
              <a:t> </a:t>
            </a:r>
            <a:r>
              <a:rPr lang="en-US" dirty="0"/>
              <a:t>returned £16 goods to us</a:t>
            </a:r>
            <a:r>
              <a:rPr lang="en-US" dirty="0" smtClean="0"/>
              <a:t>.</a:t>
            </a:r>
            <a:endParaRPr lang="de-DE" dirty="0"/>
          </a:p>
          <a:p>
            <a:pPr>
              <a:buFont typeface="Wingdings" panose="05000000000000000000" pitchFamily="2" charset="2"/>
              <a:buChar char="q"/>
            </a:pPr>
            <a:r>
              <a:rPr lang="en-US" dirty="0" smtClean="0"/>
              <a:t>‘’ </a:t>
            </a:r>
            <a:r>
              <a:rPr lang="en-US" dirty="0"/>
              <a:t>21 Goods sold for cash £175.</a:t>
            </a:r>
          </a:p>
          <a:p>
            <a:pPr>
              <a:buFont typeface="Wingdings" panose="05000000000000000000" pitchFamily="2" charset="2"/>
              <a:buChar char="q"/>
            </a:pPr>
            <a:r>
              <a:rPr lang="en-US" dirty="0" smtClean="0"/>
              <a:t>‘’22 </a:t>
            </a:r>
            <a:r>
              <a:rPr lang="en-US" dirty="0"/>
              <a:t>Paid cash to </a:t>
            </a:r>
            <a:r>
              <a:rPr lang="en-US" dirty="0" smtClean="0"/>
              <a:t>P </a:t>
            </a:r>
            <a:r>
              <a:rPr lang="en-US" dirty="0" err="1" smtClean="0"/>
              <a:t>Chausiku</a:t>
            </a:r>
            <a:r>
              <a:rPr lang="en-US" dirty="0" smtClean="0"/>
              <a:t> </a:t>
            </a:r>
            <a:r>
              <a:rPr lang="en-US" dirty="0"/>
              <a:t>£205.</a:t>
            </a:r>
          </a:p>
          <a:p>
            <a:pPr>
              <a:buFont typeface="Wingdings" panose="05000000000000000000" pitchFamily="2" charset="2"/>
              <a:buChar char="q"/>
            </a:pPr>
            <a:r>
              <a:rPr lang="en-US" dirty="0" smtClean="0"/>
              <a:t>‘’30 P </a:t>
            </a:r>
            <a:r>
              <a:rPr lang="en-US" dirty="0" err="1" smtClean="0"/>
              <a:t>Mwanahawa</a:t>
            </a:r>
            <a:r>
              <a:rPr lang="en-US" dirty="0" smtClean="0"/>
              <a:t> </a:t>
            </a:r>
            <a:r>
              <a:rPr lang="en-US" dirty="0"/>
              <a:t>paid the amount owing by him £60 in cash</a:t>
            </a:r>
            <a:r>
              <a:rPr lang="en-US" dirty="0" smtClean="0"/>
              <a:t>.</a:t>
            </a:r>
          </a:p>
          <a:p>
            <a:pPr>
              <a:buFont typeface="Wingdings" panose="05000000000000000000" pitchFamily="2" charset="2"/>
              <a:buChar char="q"/>
            </a:pPr>
            <a:r>
              <a:rPr lang="en-US" dirty="0" smtClean="0"/>
              <a:t>‘’ </a:t>
            </a:r>
            <a:r>
              <a:rPr lang="en-US" dirty="0"/>
              <a:t>31 Bought goods on credit £214 from A Lyon &amp; Son</a:t>
            </a:r>
            <a:r>
              <a:rPr lang="en-US" dirty="0" smtClean="0"/>
              <a:t>.</a:t>
            </a:r>
          </a:p>
          <a:p>
            <a:pPr>
              <a:buFont typeface="Wingdings" panose="05000000000000000000" pitchFamily="2" charset="2"/>
              <a:buChar char="q"/>
            </a:pPr>
            <a:r>
              <a:rPr lang="en-US" dirty="0" smtClean="0"/>
              <a:t>Enter </a:t>
            </a:r>
            <a:r>
              <a:rPr lang="en-US" dirty="0"/>
              <a:t>all these transactions in </a:t>
            </a:r>
            <a:r>
              <a:rPr lang="en-US" dirty="0" smtClean="0"/>
              <a:t>T-accounts and prepare Trial Balance</a:t>
            </a:r>
            <a:endParaRPr lang="en-US" dirty="0"/>
          </a:p>
        </p:txBody>
      </p:sp>
    </p:spTree>
    <p:extLst>
      <p:ext uri="{BB962C8B-B14F-4D97-AF65-F5344CB8AC3E}">
        <p14:creationId xmlns:p14="http://schemas.microsoft.com/office/powerpoint/2010/main" xmlns="" val="931354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wipe(down)">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wipe(down)">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wipe(down)">
                                      <p:cBhvr>
                                        <p:cTn id="62" dur="500"/>
                                        <p:tgtEl>
                                          <p:spTgt spid="3">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Effect transition="in" filter="wipe(down)">
                                      <p:cBhvr>
                                        <p:cTn id="67" dur="500"/>
                                        <p:tgtEl>
                                          <p:spTgt spid="3">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Effect transition="in" filter="wipe(down)">
                                      <p:cBhvr>
                                        <p:cTn id="72" dur="500"/>
                                        <p:tgtEl>
                                          <p:spTgt spid="3">
                                            <p:txEl>
                                              <p:pRg st="12" end="1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3">
                                            <p:txEl>
                                              <p:pRg st="13" end="13"/>
                                            </p:txEl>
                                          </p:spTgt>
                                        </p:tgtEl>
                                        <p:attrNameLst>
                                          <p:attrName>style.visibility</p:attrName>
                                        </p:attrNameLst>
                                      </p:cBhvr>
                                      <p:to>
                                        <p:strVal val="visible"/>
                                      </p:to>
                                    </p:set>
                                    <p:animEffect transition="in" filter="wipe(down)">
                                      <p:cBhvr>
                                        <p:cTn id="77"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Prepare a trial balance</a:t>
            </a:r>
            <a:endParaRPr lang="en-US" dirty="0"/>
          </a:p>
        </p:txBody>
      </p:sp>
      <p:sp>
        <p:nvSpPr>
          <p:cNvPr id="3" name="Content Placeholder 2"/>
          <p:cNvSpPr>
            <a:spLocks noGrp="1"/>
          </p:cNvSpPr>
          <p:nvPr>
            <p:ph idx="1"/>
          </p:nvPr>
        </p:nvSpPr>
        <p:spPr>
          <a:xfrm>
            <a:off x="1057276" y="1800226"/>
            <a:ext cx="10029824" cy="4448174"/>
          </a:xfrm>
        </p:spPr>
        <p:txBody>
          <a:bodyPr>
            <a:normAutofit/>
          </a:bodyPr>
          <a:lstStyle/>
          <a:p>
            <a:pPr algn="just"/>
            <a:r>
              <a:rPr lang="en-US" sz="3200" dirty="0" smtClean="0"/>
              <a:t>There are two types of accounts:</a:t>
            </a:r>
          </a:p>
          <a:p>
            <a:pPr marL="457200" indent="-457200" algn="just">
              <a:buAutoNum type="arabicPeriod"/>
            </a:pPr>
            <a:r>
              <a:rPr lang="en-US" sz="3200" b="1" dirty="0" smtClean="0"/>
              <a:t>Accounts </a:t>
            </a:r>
            <a:r>
              <a:rPr lang="en-US" sz="3200" b="1" dirty="0" smtClean="0"/>
              <a:t>that are transferred to the statement of profit or loss and closed at the year end. These </a:t>
            </a:r>
            <a:r>
              <a:rPr lang="en-US" sz="3200" b="1" dirty="0" smtClean="0"/>
              <a:t>are </a:t>
            </a:r>
            <a:r>
              <a:rPr lang="en-US" sz="3200" dirty="0" smtClean="0"/>
              <a:t>the </a:t>
            </a:r>
            <a:r>
              <a:rPr lang="en-US" sz="3200" dirty="0" smtClean="0"/>
              <a:t>incomes and expenses </a:t>
            </a:r>
            <a:r>
              <a:rPr lang="en-US" sz="3200" dirty="0" smtClean="0"/>
              <a:t>accounts.</a:t>
            </a:r>
          </a:p>
          <a:p>
            <a:pPr marL="457200" indent="-457200" algn="just">
              <a:buAutoNum type="arabicPeriod"/>
            </a:pPr>
            <a:r>
              <a:rPr lang="en-US" sz="3200" b="1" dirty="0" smtClean="0"/>
              <a:t>Accounts </a:t>
            </a:r>
            <a:r>
              <a:rPr lang="en-US" sz="3200" b="1" dirty="0" smtClean="0"/>
              <a:t>that are taken to the statement of financial position and carried over to the next </a:t>
            </a:r>
            <a:r>
              <a:rPr lang="en-US" sz="3200" b="1" dirty="0" smtClean="0"/>
              <a:t>accounting </a:t>
            </a:r>
            <a:r>
              <a:rPr lang="en-US" sz="3200" dirty="0" smtClean="0"/>
              <a:t>year</a:t>
            </a:r>
            <a:r>
              <a:rPr lang="en-US" sz="3200" dirty="0" smtClean="0"/>
              <a:t>. These are the assets and liabilities accounts.</a:t>
            </a:r>
            <a:endParaRPr lang="en-US" sz="3200"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Limitations of a trial balance</a:t>
            </a:r>
            <a:endParaRPr lang="en-US" dirty="0"/>
          </a:p>
        </p:txBody>
      </p:sp>
      <p:sp>
        <p:nvSpPr>
          <p:cNvPr id="3" name="Content Placeholder 2"/>
          <p:cNvSpPr>
            <a:spLocks noGrp="1"/>
          </p:cNvSpPr>
          <p:nvPr>
            <p:ph idx="1"/>
          </p:nvPr>
        </p:nvSpPr>
        <p:spPr>
          <a:xfrm>
            <a:off x="928688" y="1543050"/>
            <a:ext cx="10258425" cy="5143500"/>
          </a:xfrm>
        </p:spPr>
        <p:txBody>
          <a:bodyPr>
            <a:normAutofit lnSpcReduction="10000"/>
          </a:bodyPr>
          <a:lstStyle/>
          <a:p>
            <a:pPr algn="just"/>
            <a:r>
              <a:rPr lang="en-US" dirty="0" smtClean="0"/>
              <a:t>The fact that the trial balance balances is a preliminary assurance that the accounts are free from </a:t>
            </a:r>
            <a:r>
              <a:rPr lang="en-US" dirty="0" smtClean="0"/>
              <a:t>any mathematical </a:t>
            </a:r>
            <a:r>
              <a:rPr lang="en-US" dirty="0" smtClean="0"/>
              <a:t>/ arithmetic errors. However it is not conclusive proof of the absence of errors. It only </a:t>
            </a:r>
            <a:r>
              <a:rPr lang="en-US" dirty="0" smtClean="0"/>
              <a:t>shows arithmetical </a:t>
            </a:r>
            <a:r>
              <a:rPr lang="en-US" dirty="0" smtClean="0"/>
              <a:t>accuracy i.e. every debit has been provided a corresponding </a:t>
            </a:r>
            <a:r>
              <a:rPr lang="en-US" dirty="0" smtClean="0"/>
              <a:t>credit. Therefore</a:t>
            </a:r>
            <a:r>
              <a:rPr lang="en-US" dirty="0" smtClean="0"/>
              <a:t>, even if the totals of the debit column and the credit column agree, certain errors may </a:t>
            </a:r>
            <a:r>
              <a:rPr lang="en-US" dirty="0" smtClean="0"/>
              <a:t>remain unnoticed</a:t>
            </a:r>
            <a:r>
              <a:rPr lang="en-US" dirty="0" smtClean="0"/>
              <a:t>. Such errors are:</a:t>
            </a:r>
          </a:p>
          <a:p>
            <a:pPr marL="457200" indent="-457200" algn="just">
              <a:buAutoNum type="arabicPeriod"/>
            </a:pPr>
            <a:r>
              <a:rPr lang="en-US" b="1" dirty="0" smtClean="0"/>
              <a:t>Errors </a:t>
            </a:r>
            <a:r>
              <a:rPr lang="en-US" b="1" dirty="0" smtClean="0"/>
              <a:t>of omission: these are errors caused by failure to record a </a:t>
            </a:r>
            <a:r>
              <a:rPr lang="en-US" b="1" dirty="0" smtClean="0"/>
              <a:t>transaction</a:t>
            </a:r>
            <a:endParaRPr lang="en-US" b="1" dirty="0" smtClean="0"/>
          </a:p>
          <a:p>
            <a:pPr marL="457200" indent="-457200" algn="just">
              <a:buAutoNum type="arabicPeriod"/>
            </a:pPr>
            <a:r>
              <a:rPr lang="en-US" b="1" dirty="0" smtClean="0"/>
              <a:t>Errors </a:t>
            </a:r>
            <a:r>
              <a:rPr lang="en-US" b="1" dirty="0" smtClean="0"/>
              <a:t>of commission: these are errors caused due to incorrect recording of a transaction in the day </a:t>
            </a:r>
            <a:r>
              <a:rPr lang="en-US" b="1" dirty="0" smtClean="0"/>
              <a:t>book, </a:t>
            </a:r>
            <a:r>
              <a:rPr lang="en-US" dirty="0" smtClean="0"/>
              <a:t>from </a:t>
            </a:r>
            <a:r>
              <a:rPr lang="en-US" dirty="0" smtClean="0"/>
              <a:t>day books to ledger, inaccurate totalling/ balancing </a:t>
            </a:r>
            <a:r>
              <a:rPr lang="en-US" dirty="0" smtClean="0"/>
              <a:t>etc.</a:t>
            </a:r>
          </a:p>
          <a:p>
            <a:pPr marL="457200" indent="-457200" algn="just">
              <a:buAutoNum type="arabicPeriod"/>
            </a:pPr>
            <a:r>
              <a:rPr lang="en-US" b="1" dirty="0" smtClean="0"/>
              <a:t>Errors </a:t>
            </a:r>
            <a:r>
              <a:rPr lang="en-US" b="1" dirty="0" smtClean="0"/>
              <a:t>of principle: these include the types of errors which result from the violation of </a:t>
            </a:r>
            <a:r>
              <a:rPr lang="en-US" b="1" dirty="0" smtClean="0"/>
              <a:t>fundamental </a:t>
            </a:r>
            <a:r>
              <a:rPr lang="en-US" dirty="0" smtClean="0"/>
              <a:t>principles </a:t>
            </a:r>
            <a:r>
              <a:rPr lang="en-US" dirty="0" smtClean="0"/>
              <a:t>of accountancy e.g. capital expenditure treated as revenue expenditure and </a:t>
            </a:r>
            <a:r>
              <a:rPr lang="en-US" dirty="0" smtClean="0"/>
              <a:t>vice-versa. </a:t>
            </a:r>
          </a:p>
          <a:p>
            <a:pPr marL="457200" indent="-457200" algn="just">
              <a:buAutoNum type="arabicPeriod"/>
            </a:pPr>
            <a:r>
              <a:rPr lang="en-US" b="1" dirty="0" smtClean="0"/>
              <a:t>Compensating </a:t>
            </a:r>
            <a:r>
              <a:rPr lang="en-US" b="1" dirty="0" smtClean="0"/>
              <a:t>errors: when two or more errors are committed in such a way that the net effect of </a:t>
            </a:r>
            <a:r>
              <a:rPr lang="en-US" b="1" dirty="0" smtClean="0"/>
              <a:t>these </a:t>
            </a:r>
            <a:r>
              <a:rPr lang="en-US" dirty="0" smtClean="0"/>
              <a:t>errors </a:t>
            </a:r>
            <a:r>
              <a:rPr lang="en-US" dirty="0" smtClean="0"/>
              <a:t>on the debit and credit of accounts is nil</a:t>
            </a:r>
            <a:endParaRPr lang="en-US"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Types of errors</a:t>
            </a:r>
            <a:endParaRPr lang="en-US"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15</a:t>
            </a:fld>
            <a:endParaRPr lang="en-US"/>
          </a:p>
        </p:txBody>
      </p:sp>
      <p:pic>
        <p:nvPicPr>
          <p:cNvPr id="4098" name="Picture 2"/>
          <p:cNvPicPr>
            <a:picLocks noGrp="1" noChangeAspect="1" noChangeArrowheads="1"/>
          </p:cNvPicPr>
          <p:nvPr>
            <p:ph idx="1"/>
          </p:nvPr>
        </p:nvPicPr>
        <p:blipFill>
          <a:blip r:embed="rId3"/>
          <a:srcRect/>
          <a:stretch>
            <a:fillRect/>
          </a:stretch>
        </p:blipFill>
        <p:spPr bwMode="auto">
          <a:xfrm>
            <a:off x="614363" y="1900239"/>
            <a:ext cx="10515600" cy="4957762"/>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BASIC FINANCIAL </a:t>
            </a:r>
            <a:r>
              <a:rPr lang="en-US" b="1" dirty="0" smtClean="0"/>
              <a:t>STATEMENTS</a:t>
            </a:r>
            <a:endParaRPr lang="en-US" dirty="0"/>
          </a:p>
        </p:txBody>
      </p:sp>
      <p:sp>
        <p:nvSpPr>
          <p:cNvPr id="3" name="Content Placeholder 2"/>
          <p:cNvSpPr>
            <a:spLocks noGrp="1"/>
          </p:cNvSpPr>
          <p:nvPr>
            <p:ph idx="1"/>
          </p:nvPr>
        </p:nvSpPr>
        <p:spPr>
          <a:xfrm>
            <a:off x="928687" y="1528763"/>
            <a:ext cx="10544175" cy="5329237"/>
          </a:xfrm>
        </p:spPr>
        <p:txBody>
          <a:bodyPr>
            <a:normAutofit fontScale="92500" lnSpcReduction="20000"/>
          </a:bodyPr>
          <a:lstStyle/>
          <a:p>
            <a:pPr algn="just"/>
            <a:r>
              <a:rPr lang="en-US" sz="2400" dirty="0" smtClean="0"/>
              <a:t>The process of accounting ends with the preparation of the financial </a:t>
            </a:r>
            <a:r>
              <a:rPr lang="en-US" sz="2400" dirty="0" smtClean="0"/>
              <a:t>statements</a:t>
            </a:r>
          </a:p>
          <a:p>
            <a:pPr algn="just"/>
            <a:r>
              <a:rPr lang="en-US" sz="2400" dirty="0" smtClean="0"/>
              <a:t>The financial statements of an entity consist of a number of reports / statements - one such statement is </a:t>
            </a:r>
            <a:r>
              <a:rPr lang="en-US" sz="2400" dirty="0" smtClean="0"/>
              <a:t>the statement </a:t>
            </a:r>
            <a:r>
              <a:rPr lang="en-US" sz="2400" dirty="0" smtClean="0"/>
              <a:t>of financial position. </a:t>
            </a:r>
            <a:endParaRPr lang="en-US" sz="2400" dirty="0" smtClean="0"/>
          </a:p>
          <a:p>
            <a:pPr algn="just"/>
            <a:r>
              <a:rPr lang="en-US" sz="2400" dirty="0" smtClean="0"/>
              <a:t>The </a:t>
            </a:r>
            <a:r>
              <a:rPr lang="en-US" sz="2400" dirty="0" smtClean="0"/>
              <a:t>statement of financial position is a statement which reflects the </a:t>
            </a:r>
            <a:r>
              <a:rPr lang="en-US" sz="2400" dirty="0" smtClean="0"/>
              <a:t>financial position </a:t>
            </a:r>
            <a:r>
              <a:rPr lang="en-US" sz="2400" dirty="0" smtClean="0"/>
              <a:t>of an entity as at a particular date. The statement of financial position (along with its companions) </a:t>
            </a:r>
          </a:p>
          <a:p>
            <a:pPr algn="just"/>
            <a:r>
              <a:rPr lang="en-US" sz="2400" dirty="0" smtClean="0"/>
              <a:t> </a:t>
            </a:r>
            <a:r>
              <a:rPr lang="en-US" sz="2400" dirty="0" smtClean="0"/>
              <a:t>T</a:t>
            </a:r>
            <a:r>
              <a:rPr lang="en-US" sz="2400" dirty="0" smtClean="0"/>
              <a:t>he statement </a:t>
            </a:r>
            <a:r>
              <a:rPr lang="en-US" sz="2400" dirty="0" smtClean="0"/>
              <a:t>of profit or loss and the statement of changes in equity, function like a thermometer - they </a:t>
            </a:r>
            <a:r>
              <a:rPr lang="en-US" sz="2400" dirty="0" smtClean="0"/>
              <a:t>depict whether </a:t>
            </a:r>
            <a:r>
              <a:rPr lang="en-US" sz="2400" dirty="0" smtClean="0"/>
              <a:t>the company is ailing or </a:t>
            </a:r>
            <a:r>
              <a:rPr lang="en-US" sz="2400" dirty="0" smtClean="0"/>
              <a:t>flourishing</a:t>
            </a:r>
          </a:p>
          <a:p>
            <a:pPr algn="just"/>
            <a:r>
              <a:rPr lang="en-US" sz="2400" dirty="0" smtClean="0"/>
              <a:t>The three primary statements are not sufficient to report the financial performance and position of an </a:t>
            </a:r>
            <a:r>
              <a:rPr lang="en-US" sz="2400" dirty="0" smtClean="0"/>
              <a:t>entity. Financial </a:t>
            </a:r>
            <a:r>
              <a:rPr lang="en-US" sz="2400" dirty="0" smtClean="0"/>
              <a:t>statements have to contain some essential further information if they are to be helpful to investors </a:t>
            </a:r>
            <a:r>
              <a:rPr lang="en-US" sz="2400" dirty="0" smtClean="0"/>
              <a:t>and other </a:t>
            </a:r>
            <a:r>
              <a:rPr lang="en-US" sz="2400" dirty="0" smtClean="0"/>
              <a:t>users in taking decisions. For example, notes to accounts contain additional information about </a:t>
            </a:r>
            <a:r>
              <a:rPr lang="en-US" sz="2400" dirty="0" smtClean="0"/>
              <a:t>noncurrent assets</a:t>
            </a:r>
            <a:r>
              <a:rPr lang="en-US" sz="2400" dirty="0" smtClean="0"/>
              <a:t>, contingent assets and contingent liabilities</a:t>
            </a:r>
            <a:endParaRPr lang="en-US" sz="2400"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Financial Statement- Definition</a:t>
            </a:r>
            <a:endParaRPr lang="en-US" dirty="0"/>
          </a:p>
        </p:txBody>
      </p:sp>
      <p:sp>
        <p:nvSpPr>
          <p:cNvPr id="3" name="Content Placeholder 2"/>
          <p:cNvSpPr>
            <a:spLocks noGrp="1"/>
          </p:cNvSpPr>
          <p:nvPr>
            <p:ph idx="1"/>
          </p:nvPr>
        </p:nvSpPr>
        <p:spPr>
          <a:xfrm>
            <a:off x="842963" y="1643064"/>
            <a:ext cx="10258425" cy="4605336"/>
          </a:xfrm>
        </p:spPr>
        <p:txBody>
          <a:bodyPr/>
          <a:lstStyle/>
          <a:p>
            <a:pPr algn="just"/>
            <a:r>
              <a:rPr lang="en-US" sz="3200" dirty="0" smtClean="0"/>
              <a:t>Financial statements are the accounting reports which are compiled in conformity with the provisions of </a:t>
            </a:r>
            <a:r>
              <a:rPr lang="en-US" sz="3200" dirty="0" smtClean="0"/>
              <a:t>GAAP (Generally </a:t>
            </a:r>
            <a:r>
              <a:rPr lang="en-US" sz="3200" dirty="0" smtClean="0"/>
              <a:t>Accepted Accounting Principles) to meet the common needs of wide range of </a:t>
            </a:r>
            <a:r>
              <a:rPr lang="en-US" sz="3200" dirty="0" smtClean="0"/>
              <a:t>users. They </a:t>
            </a:r>
            <a:r>
              <a:rPr lang="en-US" sz="3200" dirty="0" smtClean="0"/>
              <a:t>provide information about the financial strength, performance and changes in financial position of </a:t>
            </a:r>
            <a:r>
              <a:rPr lang="en-US" sz="3200" dirty="0" smtClean="0"/>
              <a:t>an enterprise.</a:t>
            </a:r>
          </a:p>
          <a:p>
            <a:endParaRPr lang="en-US"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Objectives of financial statements</a:t>
            </a:r>
            <a:endParaRPr lang="en-US" dirty="0"/>
          </a:p>
        </p:txBody>
      </p:sp>
      <p:sp>
        <p:nvSpPr>
          <p:cNvPr id="3" name="Content Placeholder 2"/>
          <p:cNvSpPr>
            <a:spLocks noGrp="1"/>
          </p:cNvSpPr>
          <p:nvPr>
            <p:ph idx="1"/>
          </p:nvPr>
        </p:nvSpPr>
        <p:spPr>
          <a:xfrm>
            <a:off x="728663" y="1628775"/>
            <a:ext cx="10372725" cy="4986337"/>
          </a:xfrm>
        </p:spPr>
        <p:txBody>
          <a:bodyPr>
            <a:normAutofit/>
          </a:bodyPr>
          <a:lstStyle/>
          <a:p>
            <a:pPr algn="just">
              <a:buNone/>
            </a:pPr>
            <a:r>
              <a:rPr lang="en-US" sz="2400" dirty="0" smtClean="0"/>
              <a:t>	</a:t>
            </a:r>
            <a:r>
              <a:rPr lang="en-US" sz="2400" dirty="0" smtClean="0"/>
              <a:t>Financial </a:t>
            </a:r>
            <a:r>
              <a:rPr lang="en-US" sz="2400" dirty="0" smtClean="0"/>
              <a:t>reporting is aimed at responding mainly to the needs of external users of financial statements such </a:t>
            </a:r>
            <a:r>
              <a:rPr lang="en-US" sz="2400" dirty="0" smtClean="0"/>
              <a:t>as shareholders</a:t>
            </a:r>
            <a:r>
              <a:rPr lang="en-US" sz="2400" dirty="0" smtClean="0"/>
              <a:t>, banks, payables etc. in assisting them to </a:t>
            </a:r>
            <a:r>
              <a:rPr lang="en-US" sz="2400" dirty="0" smtClean="0"/>
              <a:t>assess: </a:t>
            </a:r>
          </a:p>
          <a:p>
            <a:pPr algn="just"/>
            <a:r>
              <a:rPr lang="en-US" sz="2400" dirty="0" smtClean="0"/>
              <a:t>T</a:t>
            </a:r>
            <a:r>
              <a:rPr lang="en-US" sz="2400" dirty="0" smtClean="0"/>
              <a:t>he </a:t>
            </a:r>
            <a:r>
              <a:rPr lang="en-US" sz="2400" dirty="0" smtClean="0"/>
              <a:t>financial position of the entity as at a certain moment, (what the company owns and owes)</a:t>
            </a:r>
          </a:p>
          <a:p>
            <a:pPr algn="just"/>
            <a:r>
              <a:rPr lang="en-US" sz="2400" dirty="0" smtClean="0"/>
              <a:t>Its </a:t>
            </a:r>
            <a:r>
              <a:rPr lang="en-US" sz="2400" dirty="0" smtClean="0"/>
              <a:t>financial performance during a period (how much profit the company has made) and</a:t>
            </a:r>
          </a:p>
          <a:p>
            <a:pPr algn="just"/>
            <a:r>
              <a:rPr lang="en-US" sz="2400" dirty="0" smtClean="0"/>
              <a:t>The </a:t>
            </a:r>
            <a:r>
              <a:rPr lang="en-US" sz="2400" dirty="0" smtClean="0"/>
              <a:t>changes in the financial position from one period to the next. (how the company has performed this </a:t>
            </a:r>
            <a:r>
              <a:rPr lang="en-US" sz="2400" dirty="0" smtClean="0"/>
              <a:t>year compared </a:t>
            </a:r>
            <a:r>
              <a:rPr lang="en-US" sz="2400" dirty="0" smtClean="0"/>
              <a:t>to the last year)</a:t>
            </a:r>
            <a:endParaRPr lang="en-US" sz="2400"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798052" cy="1400530"/>
          </a:xfrm>
        </p:spPr>
        <p:txBody>
          <a:bodyPr/>
          <a:lstStyle/>
          <a:p>
            <a:pPr algn="just"/>
            <a:r>
              <a:rPr lang="en-US" b="1" dirty="0" smtClean="0"/>
              <a:t>Diagram </a:t>
            </a:r>
            <a:r>
              <a:rPr lang="en-US" b="1" dirty="0" smtClean="0"/>
              <a:t>3: </a:t>
            </a:r>
            <a:r>
              <a:rPr lang="en-US" b="1" dirty="0" smtClean="0"/>
              <a:t>Objectives of financial statements</a:t>
            </a:r>
            <a:endParaRPr lang="en-US"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19</a:t>
            </a:fld>
            <a:endParaRPr lang="en-US"/>
          </a:p>
        </p:txBody>
      </p:sp>
      <p:pic>
        <p:nvPicPr>
          <p:cNvPr id="6146" name="Picture 2"/>
          <p:cNvPicPr>
            <a:picLocks noGrp="1" noChangeAspect="1" noChangeArrowheads="1"/>
          </p:cNvPicPr>
          <p:nvPr>
            <p:ph idx="1"/>
          </p:nvPr>
        </p:nvPicPr>
        <p:blipFill>
          <a:blip r:embed="rId3"/>
          <a:srcRect/>
          <a:stretch>
            <a:fillRect/>
          </a:stretch>
        </p:blipFill>
        <p:spPr bwMode="auto">
          <a:xfrm>
            <a:off x="642938" y="1800224"/>
            <a:ext cx="10472737" cy="5057775"/>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Trial balance</a:t>
            </a:r>
            <a:endParaRPr lang="en-US" dirty="0"/>
          </a:p>
        </p:txBody>
      </p:sp>
      <p:sp>
        <p:nvSpPr>
          <p:cNvPr id="3" name="Subtitle 2"/>
          <p:cNvSpPr>
            <a:spLocks noGrp="1"/>
          </p:cNvSpPr>
          <p:nvPr>
            <p:ph type="subTitle" idx="1"/>
          </p:nvPr>
        </p:nvSpPr>
        <p:spPr>
          <a:xfrm>
            <a:off x="1154955" y="4777380"/>
            <a:ext cx="10360770" cy="861420"/>
          </a:xfrm>
        </p:spPr>
        <p:txBody>
          <a:bodyPr/>
          <a:lstStyle/>
          <a:p>
            <a:r>
              <a:rPr lang="en-US" dirty="0" smtClean="0"/>
              <a:t>Note: A </a:t>
            </a:r>
            <a:r>
              <a:rPr lang="en-US" dirty="0" smtClean="0"/>
              <a:t>trial balance is not a financial statement. It does not reflect the financial position of a </a:t>
            </a:r>
            <a:r>
              <a:rPr lang="en-US" dirty="0" smtClean="0"/>
              <a:t>company.</a:t>
            </a:r>
            <a:endParaRPr lang="en-US" dirty="0"/>
          </a:p>
        </p:txBody>
      </p:sp>
    </p:spTree>
    <p:extLst>
      <p:ext uri="{BB962C8B-B14F-4D97-AF65-F5344CB8AC3E}">
        <p14:creationId xmlns:p14="http://schemas.microsoft.com/office/powerpoint/2010/main" xmlns="" val="29525266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95082"/>
          </a:xfrm>
        </p:spPr>
        <p:txBody>
          <a:bodyPr>
            <a:normAutofit fontScale="90000"/>
          </a:bodyPr>
          <a:lstStyle/>
          <a:p>
            <a:r>
              <a:rPr lang="en-US" dirty="0" smtClean="0">
                <a:effectLst>
                  <a:outerShdw blurRad="38100" dist="38100" dir="2700000" algn="tl">
                    <a:srgbClr val="C0C0C0"/>
                  </a:outerShdw>
                </a:effectLst>
              </a:rPr>
              <a:t> Components of Financial </a:t>
            </a:r>
            <a:r>
              <a:rPr lang="en-US" dirty="0">
                <a:effectLst>
                  <a:outerShdw blurRad="38100" dist="38100" dir="2700000" algn="tl">
                    <a:srgbClr val="C0C0C0"/>
                  </a:outerShdw>
                </a:effectLst>
              </a:rPr>
              <a:t>Statements</a:t>
            </a:r>
            <a:endParaRPr lang="en-US" dirty="0"/>
          </a:p>
        </p:txBody>
      </p:sp>
      <p:sp>
        <p:nvSpPr>
          <p:cNvPr id="3" name="Content Placeholder 2"/>
          <p:cNvSpPr>
            <a:spLocks noGrp="1"/>
          </p:cNvSpPr>
          <p:nvPr>
            <p:ph idx="1"/>
          </p:nvPr>
        </p:nvSpPr>
        <p:spPr>
          <a:xfrm>
            <a:off x="785813" y="1657350"/>
            <a:ext cx="10958512" cy="4986338"/>
          </a:xfrm>
        </p:spPr>
        <p:txBody>
          <a:bodyPr>
            <a:noAutofit/>
          </a:bodyPr>
          <a:lstStyle/>
          <a:p>
            <a:pPr>
              <a:buNone/>
            </a:pPr>
            <a:r>
              <a:rPr lang="en-US" sz="3200" dirty="0" smtClean="0"/>
              <a:t>	Financial </a:t>
            </a:r>
            <a:r>
              <a:rPr lang="en-US" sz="3200" dirty="0" smtClean="0"/>
              <a:t>statements have the following </a:t>
            </a:r>
            <a:r>
              <a:rPr lang="en-US" sz="3200" dirty="0" smtClean="0"/>
              <a:t>components as per </a:t>
            </a:r>
            <a:r>
              <a:rPr lang="en-US" sz="3200" b="1" dirty="0" smtClean="0"/>
              <a:t>IAS </a:t>
            </a:r>
            <a:r>
              <a:rPr lang="en-US" sz="3200" b="1" dirty="0" smtClean="0"/>
              <a:t>1 and IAS 7.</a:t>
            </a:r>
            <a:r>
              <a:rPr lang="en-US" sz="3200" dirty="0" smtClean="0"/>
              <a:t> :</a:t>
            </a:r>
          </a:p>
          <a:p>
            <a:pPr algn="just">
              <a:buNone/>
            </a:pPr>
            <a:r>
              <a:rPr lang="en-US" sz="3200" dirty="0" smtClean="0"/>
              <a:t>		1.Statement </a:t>
            </a:r>
            <a:r>
              <a:rPr lang="en-US" sz="3200" dirty="0" smtClean="0"/>
              <a:t>of profit and loss and </a:t>
            </a:r>
            <a:r>
              <a:rPr lang="en-US" sz="3200" dirty="0" smtClean="0"/>
              <a:t>other  					comprehensive </a:t>
            </a:r>
            <a:r>
              <a:rPr lang="en-US" sz="3200" dirty="0" smtClean="0"/>
              <a:t>income</a:t>
            </a:r>
          </a:p>
          <a:p>
            <a:pPr algn="just">
              <a:buNone/>
            </a:pPr>
            <a:r>
              <a:rPr lang="en-US" sz="3200" dirty="0" smtClean="0"/>
              <a:t>		2</a:t>
            </a:r>
            <a:r>
              <a:rPr lang="en-US" sz="3200" dirty="0" smtClean="0"/>
              <a:t>. Statement of financial position</a:t>
            </a:r>
          </a:p>
          <a:p>
            <a:pPr algn="just">
              <a:buNone/>
            </a:pPr>
            <a:r>
              <a:rPr lang="en-US" sz="3200" dirty="0" smtClean="0"/>
              <a:t>		3</a:t>
            </a:r>
            <a:r>
              <a:rPr lang="en-US" sz="3200" dirty="0" smtClean="0"/>
              <a:t>. Statement of changes in equity</a:t>
            </a:r>
          </a:p>
          <a:p>
            <a:pPr algn="just">
              <a:buNone/>
            </a:pPr>
            <a:r>
              <a:rPr lang="en-US" sz="3200" dirty="0" smtClean="0"/>
              <a:t>		4</a:t>
            </a:r>
            <a:r>
              <a:rPr lang="en-US" sz="3200" dirty="0" smtClean="0"/>
              <a:t>. Statement of cash flows</a:t>
            </a:r>
          </a:p>
          <a:p>
            <a:pPr algn="just">
              <a:buNone/>
            </a:pPr>
            <a:r>
              <a:rPr lang="en-US" sz="3200" dirty="0" smtClean="0"/>
              <a:t>		5</a:t>
            </a:r>
            <a:r>
              <a:rPr lang="en-US" sz="3200" dirty="0" smtClean="0"/>
              <a:t>. Notes to the financial statements</a:t>
            </a:r>
            <a:endParaRPr lang="en-US" sz="3200"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20</a:t>
            </a:fld>
            <a:endParaRPr lang="en-US"/>
          </a:p>
        </p:txBody>
      </p:sp>
    </p:spTree>
    <p:extLst>
      <p:ext uri="{BB962C8B-B14F-4D97-AF65-F5344CB8AC3E}">
        <p14:creationId xmlns:p14="http://schemas.microsoft.com/office/powerpoint/2010/main" xmlns="" val="643038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983789" cy="1400530"/>
          </a:xfrm>
        </p:spPr>
        <p:txBody>
          <a:bodyPr/>
          <a:lstStyle/>
          <a:p>
            <a:r>
              <a:rPr lang="en-US" sz="3600" b="1" dirty="0" smtClean="0"/>
              <a:t>Statement of profit or loss and other comprehensive income (income statement)</a:t>
            </a:r>
            <a:endParaRPr lang="en-US" sz="3600" dirty="0"/>
          </a:p>
        </p:txBody>
      </p:sp>
      <p:sp>
        <p:nvSpPr>
          <p:cNvPr id="3" name="Content Placeholder 2"/>
          <p:cNvSpPr>
            <a:spLocks noGrp="1"/>
          </p:cNvSpPr>
          <p:nvPr>
            <p:ph idx="1"/>
          </p:nvPr>
        </p:nvSpPr>
        <p:spPr>
          <a:xfrm>
            <a:off x="885826" y="1771650"/>
            <a:ext cx="10501312" cy="4872038"/>
          </a:xfrm>
        </p:spPr>
        <p:txBody>
          <a:bodyPr>
            <a:noAutofit/>
          </a:bodyPr>
          <a:lstStyle/>
          <a:p>
            <a:pPr algn="just"/>
            <a:r>
              <a:rPr lang="en-US" sz="2400" dirty="0" smtClean="0"/>
              <a:t>This is a statement for a period, typically one year. Revenue, expenses and profits for the period for which it </a:t>
            </a:r>
            <a:r>
              <a:rPr lang="en-US" sz="2400" dirty="0" smtClean="0"/>
              <a:t>is prepared </a:t>
            </a:r>
            <a:r>
              <a:rPr lang="en-US" sz="2400" dirty="0" smtClean="0"/>
              <a:t>are to be included in the statement of profit or loss and other comprehensive income (also referred </a:t>
            </a:r>
            <a:r>
              <a:rPr lang="en-US" sz="2400" dirty="0" smtClean="0"/>
              <a:t>to as </a:t>
            </a:r>
            <a:r>
              <a:rPr lang="en-US" sz="2400" dirty="0" smtClean="0"/>
              <a:t>an income statement). It is like a video recording of all the transactions that occur in the period</a:t>
            </a:r>
            <a:r>
              <a:rPr lang="en-US" sz="2400" dirty="0" smtClean="0"/>
              <a:t>!</a:t>
            </a:r>
          </a:p>
          <a:p>
            <a:pPr algn="just">
              <a:lnSpc>
                <a:spcPct val="125000"/>
              </a:lnSpc>
              <a:buFont typeface="Wingdings" panose="05000000000000000000" pitchFamily="2" charset="2"/>
              <a:buChar char="q"/>
            </a:pPr>
            <a:r>
              <a:rPr lang="en-US" sz="2400" dirty="0" smtClean="0">
                <a:effectLst>
                  <a:outerShdw blurRad="38100" dist="38100" dir="2700000" algn="tl">
                    <a:srgbClr val="C0C0C0"/>
                  </a:outerShdw>
                </a:effectLst>
              </a:rPr>
              <a:t>Reports operating success or failure for a period.</a:t>
            </a:r>
          </a:p>
          <a:p>
            <a:pPr algn="just">
              <a:lnSpc>
                <a:spcPct val="125000"/>
              </a:lnSpc>
              <a:buFont typeface="Wingdings" panose="05000000000000000000" pitchFamily="2" charset="2"/>
              <a:buChar char="q"/>
            </a:pPr>
            <a:r>
              <a:rPr lang="en-US" sz="2400" dirty="0" smtClean="0">
                <a:effectLst>
                  <a:outerShdw blurRad="38100" dist="38100" dir="2700000" algn="tl">
                    <a:srgbClr val="C0C0C0"/>
                  </a:outerShdw>
                </a:effectLst>
              </a:rPr>
              <a:t>Summarizes revenues and expenses for period: </a:t>
            </a:r>
            <a:r>
              <a:rPr lang="en-US" sz="2400" i="1" dirty="0" smtClean="0">
                <a:effectLst>
                  <a:outerShdw blurRad="38100" dist="38100" dir="2700000" algn="tl">
                    <a:srgbClr val="C0C0C0"/>
                  </a:outerShdw>
                </a:effectLst>
              </a:rPr>
              <a:t>month, quarter, or year.</a:t>
            </a:r>
          </a:p>
          <a:p>
            <a:pPr algn="just">
              <a:lnSpc>
                <a:spcPct val="125000"/>
              </a:lnSpc>
              <a:buFont typeface="Wingdings" panose="05000000000000000000" pitchFamily="2" charset="2"/>
              <a:buChar char="q"/>
            </a:pPr>
            <a:r>
              <a:rPr lang="en-US" sz="2400" dirty="0" smtClean="0">
                <a:effectLst>
                  <a:outerShdw blurRad="38100" dist="38100" dir="2700000" algn="tl">
                    <a:srgbClr val="C0C0C0"/>
                  </a:outerShdw>
                </a:effectLst>
              </a:rPr>
              <a:t>If revenue </a:t>
            </a:r>
            <a:r>
              <a:rPr lang="en-US" sz="2400" b="1" dirty="0" smtClean="0">
                <a:effectLst>
                  <a:outerShdw blurRad="38100" dist="38100" dir="2700000" algn="tl">
                    <a:srgbClr val="C0C0C0"/>
                  </a:outerShdw>
                </a:effectLst>
              </a:rPr>
              <a:t>&gt;</a:t>
            </a:r>
            <a:r>
              <a:rPr lang="en-US" sz="2400" dirty="0" smtClean="0">
                <a:effectLst>
                  <a:outerShdw blurRad="38100" dist="38100" dir="2700000" algn="tl">
                    <a:srgbClr val="C0C0C0"/>
                  </a:outerShdw>
                </a:effectLst>
              </a:rPr>
              <a:t> expense </a:t>
            </a:r>
            <a:r>
              <a:rPr lang="en-US" sz="2400" b="1" dirty="0" smtClean="0">
                <a:effectLst>
                  <a:outerShdw blurRad="38100" dist="38100" dir="2700000" algn="tl">
                    <a:srgbClr val="C0C0C0"/>
                  </a:outerShdw>
                </a:effectLst>
              </a:rPr>
              <a:t>=</a:t>
            </a:r>
            <a:r>
              <a:rPr lang="en-US" sz="2400" dirty="0" smtClean="0">
                <a:effectLst>
                  <a:outerShdw blurRad="38100" dist="38100" dir="2700000" algn="tl">
                    <a:srgbClr val="C0C0C0"/>
                  </a:outerShdw>
                </a:effectLst>
              </a:rPr>
              <a:t> </a:t>
            </a:r>
            <a:r>
              <a:rPr lang="en-US" sz="2400" b="1" i="1" dirty="0" smtClean="0">
                <a:solidFill>
                  <a:srgbClr val="FF0000"/>
                </a:solidFill>
                <a:effectLst>
                  <a:outerShdw blurRad="38100" dist="38100" dir="2700000" algn="tl">
                    <a:srgbClr val="C0C0C0"/>
                  </a:outerShdw>
                </a:effectLst>
              </a:rPr>
              <a:t>Net Income.</a:t>
            </a:r>
          </a:p>
          <a:p>
            <a:pPr algn="just">
              <a:lnSpc>
                <a:spcPct val="125000"/>
              </a:lnSpc>
              <a:buFont typeface="Wingdings" panose="05000000000000000000" pitchFamily="2" charset="2"/>
              <a:buChar char="q"/>
            </a:pPr>
            <a:r>
              <a:rPr lang="en-US" sz="2400" dirty="0" smtClean="0">
                <a:effectLst>
                  <a:outerShdw blurRad="38100" dist="38100" dir="2700000" algn="tl">
                    <a:srgbClr val="C0C0C0"/>
                  </a:outerShdw>
                </a:effectLst>
              </a:rPr>
              <a:t>If expenses </a:t>
            </a:r>
            <a:r>
              <a:rPr lang="en-US" sz="2400" b="1" dirty="0" smtClean="0">
                <a:effectLst>
                  <a:outerShdw blurRad="38100" dist="38100" dir="2700000" algn="tl">
                    <a:srgbClr val="C0C0C0"/>
                  </a:outerShdw>
                </a:effectLst>
              </a:rPr>
              <a:t>&gt;</a:t>
            </a:r>
            <a:r>
              <a:rPr lang="en-US" sz="2400" dirty="0" smtClean="0">
                <a:effectLst>
                  <a:outerShdw blurRad="38100" dist="38100" dir="2700000" algn="tl">
                    <a:srgbClr val="C0C0C0"/>
                  </a:outerShdw>
                </a:effectLst>
              </a:rPr>
              <a:t> revenue </a:t>
            </a:r>
            <a:r>
              <a:rPr lang="en-US" sz="2400" b="1" dirty="0" smtClean="0">
                <a:effectLst>
                  <a:outerShdw blurRad="38100" dist="38100" dir="2700000" algn="tl">
                    <a:srgbClr val="C0C0C0"/>
                  </a:outerShdw>
                </a:effectLst>
              </a:rPr>
              <a:t>=</a:t>
            </a:r>
            <a:r>
              <a:rPr lang="en-US" sz="2400" dirty="0" smtClean="0">
                <a:effectLst>
                  <a:outerShdw blurRad="38100" dist="38100" dir="2700000" algn="tl">
                    <a:srgbClr val="C0C0C0"/>
                  </a:outerShdw>
                </a:effectLst>
              </a:rPr>
              <a:t> </a:t>
            </a:r>
            <a:r>
              <a:rPr lang="en-US" sz="2400" b="1" i="1" dirty="0" smtClean="0">
                <a:solidFill>
                  <a:srgbClr val="FF0000"/>
                </a:solidFill>
                <a:effectLst>
                  <a:outerShdw blurRad="38100" dist="38100" dir="2700000" algn="tl">
                    <a:srgbClr val="C0C0C0"/>
                  </a:outerShdw>
                </a:effectLst>
              </a:rPr>
              <a:t>Net loss</a:t>
            </a:r>
            <a:endParaRPr lang="en-US" sz="2400"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769477" cy="1400530"/>
          </a:xfrm>
        </p:spPr>
        <p:txBody>
          <a:bodyPr/>
          <a:lstStyle/>
          <a:p>
            <a:r>
              <a:rPr lang="en-US" sz="3600" b="1" dirty="0" smtClean="0"/>
              <a:t>Purpose of the Statement of profit or loss and other comprehensive income</a:t>
            </a:r>
            <a:endParaRPr lang="en-US" sz="3600" dirty="0"/>
          </a:p>
        </p:txBody>
      </p:sp>
      <p:sp>
        <p:nvSpPr>
          <p:cNvPr id="3" name="Content Placeholder 2"/>
          <p:cNvSpPr>
            <a:spLocks noGrp="1"/>
          </p:cNvSpPr>
          <p:nvPr>
            <p:ph idx="1"/>
          </p:nvPr>
        </p:nvSpPr>
        <p:spPr>
          <a:xfrm>
            <a:off x="642938" y="2052918"/>
            <a:ext cx="10629900" cy="4576482"/>
          </a:xfrm>
        </p:spPr>
        <p:txBody>
          <a:bodyPr>
            <a:normAutofit/>
          </a:bodyPr>
          <a:lstStyle/>
          <a:p>
            <a:pPr algn="just"/>
            <a:r>
              <a:rPr lang="en-US" dirty="0" smtClean="0"/>
              <a:t>To show whether an entity has made a </a:t>
            </a:r>
            <a:r>
              <a:rPr lang="en-US" b="1" dirty="0" smtClean="0"/>
              <a:t>profit or loss in an accounting period.</a:t>
            </a:r>
          </a:p>
          <a:p>
            <a:pPr algn="just"/>
            <a:r>
              <a:rPr lang="en-US" dirty="0" smtClean="0"/>
              <a:t>To describe how the profit or loss arose e.g. it differentiates costs between </a:t>
            </a:r>
            <a:r>
              <a:rPr lang="en-US" b="1" dirty="0" smtClean="0"/>
              <a:t>operating costs and cost </a:t>
            </a:r>
            <a:r>
              <a:rPr lang="en-US" b="1" dirty="0" smtClean="0"/>
              <a:t>of sales</a:t>
            </a:r>
            <a:r>
              <a:rPr lang="en-US" b="1" dirty="0" smtClean="0"/>
              <a:t>.</a:t>
            </a:r>
          </a:p>
          <a:p>
            <a:pPr algn="just"/>
            <a:r>
              <a:rPr lang="en-US" dirty="0" smtClean="0"/>
              <a:t>statement of profit or loss and other comprehensive income analysis gives much more information than </a:t>
            </a:r>
            <a:r>
              <a:rPr lang="en-US" dirty="0" smtClean="0"/>
              <a:t>a company's </a:t>
            </a:r>
            <a:r>
              <a:rPr lang="en-US" dirty="0" smtClean="0"/>
              <a:t>earnings.</a:t>
            </a:r>
          </a:p>
          <a:p>
            <a:pPr algn="just"/>
            <a:r>
              <a:rPr lang="en-US" dirty="0" smtClean="0"/>
              <a:t>It provides important information about management’s efficiency in controlling expenses, amount of </a:t>
            </a:r>
            <a:r>
              <a:rPr lang="en-US" dirty="0" smtClean="0"/>
              <a:t>income, and </a:t>
            </a:r>
            <a:r>
              <a:rPr lang="en-US" dirty="0" smtClean="0"/>
              <a:t>taxes paid.</a:t>
            </a:r>
          </a:p>
          <a:p>
            <a:pPr algn="just"/>
            <a:r>
              <a:rPr lang="en-US" dirty="0" smtClean="0"/>
              <a:t>Investors can use it to calculate financial ratios that will ultimately give the rate of return.</a:t>
            </a:r>
          </a:p>
          <a:p>
            <a:pPr algn="just"/>
            <a:r>
              <a:rPr lang="en-US" dirty="0" smtClean="0"/>
              <a:t>To compare a company's profits with that of its competitors by examining various profit margins e.g. </a:t>
            </a:r>
            <a:r>
              <a:rPr lang="en-US" dirty="0" smtClean="0"/>
              <a:t>the operating </a:t>
            </a:r>
            <a:r>
              <a:rPr lang="en-US" dirty="0" smtClean="0"/>
              <a:t>profit margin, gross profit margin and net profit margin</a:t>
            </a:r>
            <a:endParaRPr lang="en-US"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Proforma of statement of profit or loss and other comprehensive income</a:t>
            </a:r>
            <a:endParaRPr lang="en-US"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23</a:t>
            </a:fld>
            <a:endParaRPr lang="en-US"/>
          </a:p>
        </p:txBody>
      </p:sp>
      <p:pic>
        <p:nvPicPr>
          <p:cNvPr id="7170" name="Picture 2" descr="C:\Users\hp\Desktop\Capture h.JPG"/>
          <p:cNvPicPr>
            <a:picLocks noGrp="1" noChangeAspect="1" noChangeArrowheads="1"/>
          </p:cNvPicPr>
          <p:nvPr>
            <p:ph idx="1"/>
          </p:nvPr>
        </p:nvPicPr>
        <p:blipFill>
          <a:blip r:embed="rId3"/>
          <a:srcRect/>
          <a:stretch>
            <a:fillRect/>
          </a:stretch>
        </p:blipFill>
        <p:spPr bwMode="auto">
          <a:xfrm>
            <a:off x="628651" y="1857375"/>
            <a:ext cx="10372724" cy="5000625"/>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152400"/>
            <a:ext cx="9404723" cy="911016"/>
          </a:xfrm>
        </p:spPr>
        <p:txBody>
          <a:bodyPr/>
          <a:lstStyle/>
          <a:p>
            <a:pPr lvl="1" algn="l" defTabSz="457200" rtl="0">
              <a:spcBef>
                <a:spcPct val="0"/>
              </a:spcBef>
            </a:pPr>
            <a:r>
              <a:rPr lang="en-US" sz="6000" dirty="0">
                <a:effectLst>
                  <a:outerShdw blurRad="38100" dist="38100" dir="2700000" algn="tl">
                    <a:srgbClr val="C0C0C0"/>
                  </a:outerShdw>
                </a:effectLst>
              </a:rPr>
              <a:t>Income Statement</a:t>
            </a:r>
            <a:br>
              <a:rPr lang="en-US" sz="6000" dirty="0">
                <a:effectLst>
                  <a:outerShdw blurRad="38100" dist="38100" dir="2700000" algn="tl">
                    <a:srgbClr val="C0C0C0"/>
                  </a:outerShdw>
                </a:effectLst>
              </a:rPr>
            </a:br>
            <a:endParaRPr lang="en-US" sz="6000" dirty="0"/>
          </a:p>
        </p:txBody>
      </p:sp>
      <p:sp>
        <p:nvSpPr>
          <p:cNvPr id="3" name="Content Placeholder 2"/>
          <p:cNvSpPr>
            <a:spLocks noGrp="1"/>
          </p:cNvSpPr>
          <p:nvPr>
            <p:ph idx="1"/>
          </p:nvPr>
        </p:nvSpPr>
        <p:spPr>
          <a:xfrm>
            <a:off x="1103312" y="1063416"/>
            <a:ext cx="8946541" cy="5628329"/>
          </a:xfrm>
        </p:spPr>
        <p:txBody>
          <a:bodyPr>
            <a:normAutofit fontScale="92500" lnSpcReduction="10000"/>
          </a:bodyPr>
          <a:lstStyle/>
          <a:p>
            <a:pPr marL="0" indent="0" algn="ctr">
              <a:spcBef>
                <a:spcPts val="0"/>
              </a:spcBef>
              <a:buNone/>
            </a:pPr>
            <a:r>
              <a:rPr lang="en-US" sz="2600" dirty="0" smtClean="0">
                <a:effectLst>
                  <a:outerShdw blurRad="38100" dist="38100" dir="2700000" algn="tl">
                    <a:srgbClr val="C0C0C0"/>
                  </a:outerShdw>
                </a:effectLst>
              </a:rPr>
              <a:t>GOOD MEN CORPORATION</a:t>
            </a:r>
          </a:p>
          <a:p>
            <a:pPr marL="0" indent="0" algn="ctr">
              <a:spcBef>
                <a:spcPts val="0"/>
              </a:spcBef>
              <a:buNone/>
            </a:pPr>
            <a:r>
              <a:rPr lang="en-US" sz="2600" b="1" dirty="0" smtClean="0">
                <a:effectLst>
                  <a:outerShdw blurRad="38100" dist="38100" dir="2700000" algn="tl">
                    <a:srgbClr val="C0C0C0"/>
                  </a:outerShdw>
                </a:effectLst>
              </a:rPr>
              <a:t>Income statement </a:t>
            </a:r>
          </a:p>
          <a:p>
            <a:pPr marL="0" indent="0" algn="ctr">
              <a:spcBef>
                <a:spcPts val="0"/>
              </a:spcBef>
              <a:buNone/>
            </a:pPr>
            <a:r>
              <a:rPr lang="en-US" sz="2600" b="1" dirty="0" smtClean="0">
                <a:effectLst>
                  <a:outerShdw blurRad="38100" dist="38100" dir="2700000" algn="tl">
                    <a:srgbClr val="C0C0C0"/>
                  </a:outerShdw>
                </a:effectLst>
              </a:rPr>
              <a:t>For the year ended 31</a:t>
            </a:r>
            <a:r>
              <a:rPr lang="en-US" sz="2600" b="1" baseline="30000" dirty="0" smtClean="0">
                <a:effectLst>
                  <a:outerShdw blurRad="38100" dist="38100" dir="2700000" algn="tl">
                    <a:srgbClr val="C0C0C0"/>
                  </a:outerShdw>
                </a:effectLst>
              </a:rPr>
              <a:t>st</a:t>
            </a:r>
            <a:r>
              <a:rPr lang="en-US" sz="2600" b="1" dirty="0" smtClean="0">
                <a:effectLst>
                  <a:outerShdw blurRad="38100" dist="38100" dir="2700000" algn="tl">
                    <a:srgbClr val="C0C0C0"/>
                  </a:outerShdw>
                </a:effectLst>
              </a:rPr>
              <a:t> December 2017</a:t>
            </a:r>
            <a:endParaRPr lang="en-US" sz="2600" b="1" dirty="0">
              <a:effectLst>
                <a:outerShdw blurRad="38100" dist="38100" dir="2700000" algn="tl">
                  <a:srgbClr val="C0C0C0"/>
                </a:outerShdw>
              </a:effectLst>
            </a:endParaRPr>
          </a:p>
          <a:p>
            <a:pPr lvl="1"/>
            <a:r>
              <a:rPr lang="en-US" sz="2600" dirty="0" smtClean="0"/>
              <a:t>Revenue</a:t>
            </a:r>
            <a:r>
              <a:rPr lang="en-US" sz="2200" dirty="0" smtClean="0"/>
              <a:t>	</a:t>
            </a:r>
          </a:p>
          <a:p>
            <a:pPr lvl="2"/>
            <a:r>
              <a:rPr lang="en-US" sz="2200" dirty="0" smtClean="0"/>
              <a:t>Service revenue										$10,600</a:t>
            </a:r>
          </a:p>
          <a:p>
            <a:pPr lvl="1"/>
            <a:r>
              <a:rPr lang="en-US" sz="2600" dirty="0" smtClean="0"/>
              <a:t>Expenses</a:t>
            </a:r>
          </a:p>
          <a:p>
            <a:pPr lvl="2"/>
            <a:r>
              <a:rPr lang="en-US" sz="2200" dirty="0" smtClean="0"/>
              <a:t>Salaries expenses							$5,200</a:t>
            </a:r>
          </a:p>
          <a:p>
            <a:pPr lvl="2"/>
            <a:r>
              <a:rPr lang="en-US" sz="2200" dirty="0" smtClean="0"/>
              <a:t>Supplies expenses							$1,500</a:t>
            </a:r>
          </a:p>
          <a:p>
            <a:pPr lvl="2"/>
            <a:r>
              <a:rPr lang="en-US" sz="2200" dirty="0" smtClean="0"/>
              <a:t>Rent expenses								$900</a:t>
            </a:r>
          </a:p>
          <a:p>
            <a:pPr lvl="2"/>
            <a:r>
              <a:rPr lang="en-US" sz="2200" dirty="0" smtClean="0"/>
              <a:t>Insurance expenses							$50</a:t>
            </a:r>
          </a:p>
          <a:p>
            <a:pPr lvl="2"/>
            <a:r>
              <a:rPr lang="en-US" sz="2200" dirty="0" smtClean="0"/>
              <a:t>Interest expenses								$50</a:t>
            </a:r>
          </a:p>
          <a:p>
            <a:pPr lvl="2"/>
            <a:r>
              <a:rPr lang="en-US" sz="2200" dirty="0" smtClean="0"/>
              <a:t>Depreciation expenses						</a:t>
            </a:r>
            <a:r>
              <a:rPr lang="en-US" sz="2200" u="sng" dirty="0" smtClean="0"/>
              <a:t>$40</a:t>
            </a:r>
          </a:p>
          <a:p>
            <a:pPr lvl="1"/>
            <a:r>
              <a:rPr lang="en-US" sz="2200" dirty="0" smtClean="0"/>
              <a:t>Total expenses											</a:t>
            </a:r>
            <a:r>
              <a:rPr lang="en-US" sz="2200" u="sng" dirty="0" smtClean="0"/>
              <a:t>$7,740</a:t>
            </a:r>
          </a:p>
          <a:p>
            <a:pPr lvl="1"/>
            <a:r>
              <a:rPr lang="en-US" sz="2200" dirty="0" smtClean="0"/>
              <a:t>Net Income												</a:t>
            </a:r>
            <a:r>
              <a:rPr lang="en-US" sz="2200" u="sng" dirty="0" smtClean="0"/>
              <a:t>$2,860</a:t>
            </a:r>
          </a:p>
          <a:p>
            <a:pPr lvl="2"/>
            <a:endParaRPr lang="en-US" dirty="0"/>
          </a:p>
        </p:txBody>
      </p:sp>
      <p:sp>
        <p:nvSpPr>
          <p:cNvPr id="4" name="Date Placeholder 3"/>
          <p:cNvSpPr>
            <a:spLocks noGrp="1"/>
          </p:cNvSpPr>
          <p:nvPr>
            <p:ph type="dt" sz="half" idx="10"/>
          </p:nvPr>
        </p:nvSpPr>
        <p:spPr/>
        <p:txBody>
          <a:bodyPr/>
          <a:lstStyle/>
          <a:p>
            <a:fld id="{D32D85DD-CC44-48D1-A3CB-1D3DC30E1D7A}" type="datetime1">
              <a:rPr lang="en-US" smtClean="0"/>
              <a:pPr/>
              <a:t>12/22/2019</a:t>
            </a:fld>
            <a:endParaRPr lang="en-US"/>
          </a:p>
        </p:txBody>
      </p:sp>
      <p:sp>
        <p:nvSpPr>
          <p:cNvPr id="5" name="Footer Placeholder 4"/>
          <p:cNvSpPr>
            <a:spLocks noGrp="1"/>
          </p:cNvSpPr>
          <p:nvPr>
            <p:ph type="ftr" sz="quarter" idx="11"/>
          </p:nvPr>
        </p:nvSpPr>
        <p:spPr/>
        <p:txBody>
          <a:bodyPr/>
          <a:lstStyle/>
          <a:p>
            <a:r>
              <a:rPr lang="en-US" smtClean="0"/>
              <a:t>Mbeya University of Science and Technology</a:t>
            </a:r>
            <a:endParaRPr lang="en-US"/>
          </a:p>
        </p:txBody>
      </p:sp>
      <p:sp>
        <p:nvSpPr>
          <p:cNvPr id="6" name="Slide Number Placeholder 5"/>
          <p:cNvSpPr>
            <a:spLocks noGrp="1"/>
          </p:cNvSpPr>
          <p:nvPr>
            <p:ph type="sldNum" sz="quarter" idx="12"/>
          </p:nvPr>
        </p:nvSpPr>
        <p:spPr/>
        <p:txBody>
          <a:bodyPr/>
          <a:lstStyle/>
          <a:p>
            <a:fld id="{CBD84080-699B-4950-9DC1-9A3AEFF24C82}" type="slidenum">
              <a:rPr lang="en-US" smtClean="0"/>
              <a:pPr/>
              <a:t>24</a:t>
            </a:fld>
            <a:endParaRPr lang="en-US"/>
          </a:p>
        </p:txBody>
      </p:sp>
    </p:spTree>
    <p:extLst>
      <p:ext uri="{BB962C8B-B14F-4D97-AF65-F5344CB8AC3E}">
        <p14:creationId xmlns:p14="http://schemas.microsoft.com/office/powerpoint/2010/main" xmlns="" val="3680965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wipe(down)">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wipe(down)">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wipe(down)">
                                      <p:cBhvr>
                                        <p:cTn id="62" dur="500"/>
                                        <p:tgtEl>
                                          <p:spTgt spid="3">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Effect transition="in" filter="wipe(down)">
                                      <p:cBhvr>
                                        <p:cTn id="67" dur="500"/>
                                        <p:tgtEl>
                                          <p:spTgt spid="3">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Effect transition="in" filter="wipe(down)">
                                      <p:cBhvr>
                                        <p:cTn id="72" dur="500"/>
                                        <p:tgtEl>
                                          <p:spTgt spid="3">
                                            <p:txEl>
                                              <p:pRg st="12" end="1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3">
                                            <p:txEl>
                                              <p:pRg st="13" end="13"/>
                                            </p:txEl>
                                          </p:spTgt>
                                        </p:tgtEl>
                                        <p:attrNameLst>
                                          <p:attrName>style.visibility</p:attrName>
                                        </p:attrNameLst>
                                      </p:cBhvr>
                                      <p:to>
                                        <p:strVal val="visible"/>
                                      </p:to>
                                    </p:set>
                                    <p:animEffect transition="in" filter="wipe(down)">
                                      <p:cBhvr>
                                        <p:cTn id="77"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0"/>
            <a:ext cx="9404723" cy="623455"/>
          </a:xfrm>
        </p:spPr>
        <p:txBody>
          <a:bodyPr/>
          <a:lstStyle/>
          <a:p>
            <a:r>
              <a:rPr lang="en-US" dirty="0" smtClean="0"/>
              <a:t>Example</a:t>
            </a:r>
            <a:endParaRPr lang="en-US" dirty="0"/>
          </a:p>
        </p:txBody>
      </p:sp>
      <p:sp>
        <p:nvSpPr>
          <p:cNvPr id="3" name="Content Placeholder 2"/>
          <p:cNvSpPr>
            <a:spLocks noGrp="1"/>
          </p:cNvSpPr>
          <p:nvPr>
            <p:ph idx="1"/>
          </p:nvPr>
        </p:nvSpPr>
        <p:spPr>
          <a:xfrm>
            <a:off x="646112" y="623455"/>
            <a:ext cx="9621894" cy="6109853"/>
          </a:xfrm>
        </p:spPr>
        <p:txBody>
          <a:bodyPr>
            <a:normAutofit fontScale="92500" lnSpcReduction="20000"/>
          </a:bodyPr>
          <a:lstStyle/>
          <a:p>
            <a:pPr>
              <a:buFont typeface="Wingdings" panose="05000000000000000000" pitchFamily="2" charset="2"/>
              <a:buChar char="q"/>
            </a:pPr>
            <a:r>
              <a:rPr lang="en-US" dirty="0"/>
              <a:t>From the following trial balance of B- </a:t>
            </a:r>
            <a:r>
              <a:rPr lang="en-US" dirty="0" smtClean="0"/>
              <a:t>Lane, draw </a:t>
            </a:r>
            <a:r>
              <a:rPr lang="en-US" dirty="0"/>
              <a:t>up a </a:t>
            </a:r>
            <a:r>
              <a:rPr lang="en-US" dirty="0" smtClean="0"/>
              <a:t>statement of </a:t>
            </a:r>
            <a:r>
              <a:rPr lang="en-US" dirty="0" smtClean="0"/>
              <a:t> </a:t>
            </a:r>
            <a:r>
              <a:rPr lang="en-US" dirty="0"/>
              <a:t>profit </a:t>
            </a:r>
            <a:r>
              <a:rPr lang="en-US" dirty="0" smtClean="0"/>
              <a:t>or</a:t>
            </a:r>
            <a:r>
              <a:rPr lang="en-US" dirty="0" smtClean="0"/>
              <a:t> </a:t>
            </a:r>
            <a:r>
              <a:rPr lang="en-US" dirty="0"/>
              <a:t>loss account for the year ended 30 June </a:t>
            </a:r>
            <a:r>
              <a:rPr lang="en-US" dirty="0" smtClean="0"/>
              <a:t>20X8</a:t>
            </a:r>
          </a:p>
          <a:p>
            <a:pPr>
              <a:buFont typeface="Wingdings" panose="05000000000000000000" pitchFamily="2" charset="2"/>
              <a:buChar char="q"/>
            </a:pPr>
            <a:endParaRPr lang="en-US" dirty="0"/>
          </a:p>
          <a:p>
            <a:pPr>
              <a:buFont typeface="Wingdings" panose="05000000000000000000" pitchFamily="2" charset="2"/>
              <a:buChar char="q"/>
            </a:pPr>
            <a:endParaRPr lang="en-US" dirty="0" smtClean="0"/>
          </a:p>
          <a:p>
            <a:pPr>
              <a:buFont typeface="Wingdings" panose="05000000000000000000" pitchFamily="2" charset="2"/>
              <a:buChar char="q"/>
            </a:pPr>
            <a:endParaRPr lang="en-US" dirty="0"/>
          </a:p>
          <a:p>
            <a:pPr>
              <a:buFont typeface="Wingdings" panose="05000000000000000000" pitchFamily="2" charset="2"/>
              <a:buChar char="q"/>
            </a:pPr>
            <a:endParaRPr lang="en-US" dirty="0" smtClean="0"/>
          </a:p>
          <a:p>
            <a:pPr>
              <a:buFont typeface="Wingdings" panose="05000000000000000000" pitchFamily="2" charset="2"/>
              <a:buChar char="q"/>
            </a:pPr>
            <a:endParaRPr lang="en-US" dirty="0"/>
          </a:p>
          <a:p>
            <a:pPr>
              <a:buFont typeface="Wingdings" panose="05000000000000000000" pitchFamily="2" charset="2"/>
              <a:buChar char="q"/>
            </a:pPr>
            <a:endParaRPr lang="en-US" dirty="0" smtClean="0"/>
          </a:p>
          <a:p>
            <a:pPr>
              <a:buFont typeface="Wingdings" panose="05000000000000000000" pitchFamily="2" charset="2"/>
              <a:buChar char="q"/>
            </a:pPr>
            <a:endParaRPr lang="en-US" dirty="0"/>
          </a:p>
          <a:p>
            <a:pPr>
              <a:buFont typeface="Wingdings" panose="05000000000000000000" pitchFamily="2" charset="2"/>
              <a:buChar char="q"/>
            </a:pPr>
            <a:endParaRPr lang="en-US" dirty="0" smtClean="0"/>
          </a:p>
          <a:p>
            <a:pPr>
              <a:buFont typeface="Wingdings" panose="05000000000000000000" pitchFamily="2" charset="2"/>
              <a:buChar char="q"/>
            </a:pPr>
            <a:endParaRPr lang="en-US" dirty="0"/>
          </a:p>
          <a:p>
            <a:pPr>
              <a:buFont typeface="Wingdings" panose="05000000000000000000" pitchFamily="2" charset="2"/>
              <a:buChar char="q"/>
            </a:pPr>
            <a:endParaRPr lang="en-US" dirty="0" smtClean="0"/>
          </a:p>
          <a:p>
            <a:pPr>
              <a:buFont typeface="Wingdings" panose="05000000000000000000" pitchFamily="2" charset="2"/>
              <a:buChar char="q"/>
            </a:pPr>
            <a:endParaRPr lang="en-US" dirty="0"/>
          </a:p>
          <a:p>
            <a:pPr>
              <a:buFont typeface="Wingdings" panose="05000000000000000000" pitchFamily="2" charset="2"/>
              <a:buChar char="q"/>
            </a:pPr>
            <a:endParaRPr lang="en-US" dirty="0" smtClean="0"/>
          </a:p>
          <a:p>
            <a:pPr>
              <a:buFont typeface="Wingdings" panose="05000000000000000000" pitchFamily="2" charset="2"/>
              <a:buChar char="q"/>
            </a:pPr>
            <a:endParaRPr lang="en-US" dirty="0" smtClean="0"/>
          </a:p>
          <a:p>
            <a:pPr>
              <a:buFont typeface="Wingdings" panose="05000000000000000000" pitchFamily="2" charset="2"/>
              <a:buChar char="q"/>
            </a:pPr>
            <a:endParaRPr lang="en-US" dirty="0"/>
          </a:p>
          <a:p>
            <a:pPr>
              <a:buFont typeface="Wingdings" panose="05000000000000000000" pitchFamily="2" charset="2"/>
              <a:buChar char="q"/>
            </a:pPr>
            <a:r>
              <a:rPr lang="en-US" dirty="0" smtClean="0"/>
              <a:t>Stock </a:t>
            </a:r>
            <a:r>
              <a:rPr lang="en-US" dirty="0"/>
              <a:t>at 30 June 20X8 was $16,280</a:t>
            </a:r>
          </a:p>
          <a:p>
            <a:endParaRPr lang="en-US"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25</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xmlns="" val="2222619006"/>
              </p:ext>
            </p:extLst>
          </p:nvPr>
        </p:nvGraphicFramePr>
        <p:xfrm>
          <a:off x="1817686" y="1232623"/>
          <a:ext cx="8152961" cy="4890656"/>
        </p:xfrm>
        <a:graphic>
          <a:graphicData uri="http://schemas.openxmlformats.org/drawingml/2006/table">
            <a:tbl>
              <a:tblPr firstRow="1" firstCol="1" bandRow="1">
                <a:tableStyleId>{5C22544A-7EE6-4342-B048-85BDC9FD1C3A}</a:tableStyleId>
              </a:tblPr>
              <a:tblGrid>
                <a:gridCol w="2717654"/>
                <a:gridCol w="1263653"/>
                <a:gridCol w="1454001"/>
                <a:gridCol w="2624631"/>
                <a:gridCol w="93022"/>
              </a:tblGrid>
              <a:tr h="390238">
                <a:tc gridSpan="5">
                  <a:txBody>
                    <a:bodyPr/>
                    <a:lstStyle/>
                    <a:p>
                      <a:pPr marL="0" marR="0" algn="just">
                        <a:lnSpc>
                          <a:spcPct val="115000"/>
                        </a:lnSpc>
                        <a:spcBef>
                          <a:spcPts val="0"/>
                        </a:spcBef>
                        <a:spcAft>
                          <a:spcPts val="0"/>
                        </a:spcAft>
                      </a:pPr>
                      <a:r>
                        <a:rPr lang="en-US" sz="1200" dirty="0">
                          <a:effectLst/>
                        </a:rPr>
                        <a:t>Trial Balance as at 30 June 20X8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22232">
                <a:tc gridSpan="2">
                  <a:txBody>
                    <a:bodyPr/>
                    <a:lstStyle/>
                    <a:p>
                      <a:endParaRPr lang="en-US" sz="1200">
                        <a:effectLst/>
                        <a:latin typeface="Calibri" panose="020F0502020204030204" pitchFamily="34" charset="0"/>
                        <a:cs typeface="Times New Roman" panose="02020603050405020304" pitchFamily="18" charset="0"/>
                      </a:endParaRPr>
                    </a:p>
                  </a:txBody>
                  <a:tcPr marL="62190" marR="62190" marT="0" marB="0" anchor="b"/>
                </a:tc>
                <a:tc hMerge="1">
                  <a:txBody>
                    <a:bodyPr/>
                    <a:lstStyle/>
                    <a:p>
                      <a:pPr marL="0" marR="0" algn="just">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a:txBody>
                    <a:bodyPr/>
                    <a:lstStyle/>
                    <a:p>
                      <a:pPr marL="0" marR="0" algn="just">
                        <a:lnSpc>
                          <a:spcPct val="115000"/>
                        </a:lnSpc>
                        <a:spcBef>
                          <a:spcPts val="0"/>
                        </a:spcBef>
                        <a:spcAft>
                          <a:spcPts val="0"/>
                        </a:spcAft>
                      </a:pPr>
                      <a:r>
                        <a:rPr lang="en-US" sz="1200" dirty="0" err="1">
                          <a:effectLst/>
                        </a:rPr>
                        <a:t>Dr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gridSpan="2">
                  <a:txBody>
                    <a:bodyPr/>
                    <a:lstStyle/>
                    <a:p>
                      <a:pPr marL="0" marR="0" algn="just">
                        <a:lnSpc>
                          <a:spcPct val="115000"/>
                        </a:lnSpc>
                        <a:spcBef>
                          <a:spcPts val="0"/>
                        </a:spcBef>
                        <a:spcAft>
                          <a:spcPts val="0"/>
                        </a:spcAft>
                      </a:pPr>
                      <a:r>
                        <a:rPr lang="en-US" sz="1200">
                          <a:effectLst/>
                        </a:rPr>
                        <a:t>Cr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hMerge="1">
                  <a:txBody>
                    <a:bodyPr/>
                    <a:lstStyle/>
                    <a:p>
                      <a:endParaRPr lang="en-US"/>
                    </a:p>
                  </a:txBody>
                  <a:tcPr/>
                </a:tc>
              </a:tr>
              <a:tr h="222232">
                <a:tc gridSpan="2">
                  <a:txBody>
                    <a:bodyPr/>
                    <a:lstStyle/>
                    <a:p>
                      <a:endParaRPr lang="en-US" sz="1200">
                        <a:effectLst/>
                        <a:latin typeface="Calibri" panose="020F0502020204030204" pitchFamily="34" charset="0"/>
                        <a:cs typeface="Times New Roman" panose="02020603050405020304" pitchFamily="18" charset="0"/>
                      </a:endParaRPr>
                    </a:p>
                  </a:txBody>
                  <a:tcPr marL="62190" marR="62190" marT="0" marB="0" anchor="b"/>
                </a:tc>
                <a:tc hMerge="1">
                  <a:txBody>
                    <a:bodyPr/>
                    <a:lstStyle/>
                    <a:p>
                      <a:pPr marL="0" marR="0" algn="just">
                        <a:lnSpc>
                          <a:spcPct val="115000"/>
                        </a:lnSpc>
                        <a:spcBef>
                          <a:spcPts val="0"/>
                        </a:spcBef>
                        <a:spcAft>
                          <a:spcPts val="0"/>
                        </a:spcAf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a:txBody>
                    <a:bodyPr/>
                    <a:lstStyle/>
                    <a:p>
                      <a:pPr marL="0" marR="0" algn="just">
                        <a:lnSpc>
                          <a:spcPct val="115000"/>
                        </a:lnSpc>
                        <a:spcBef>
                          <a:spcPts val="0"/>
                        </a:spcBef>
                        <a:spcAft>
                          <a:spcPts val="0"/>
                        </a:spcAft>
                      </a:pPr>
                      <a:r>
                        <a:rPr lang="en-US" sz="1200" dirty="0" err="1" smtClean="0">
                          <a:effectLst/>
                          <a:latin typeface="+mn-lt"/>
                          <a:ea typeface="+mn-ea"/>
                          <a:cs typeface="+mn-cs"/>
                        </a:rPr>
                        <a:t>Tsh</a:t>
                      </a:r>
                      <a:r>
                        <a:rPr lang="en-US" sz="1200" baseline="0" dirty="0" smtClean="0">
                          <a:effectLst/>
                          <a:latin typeface="+mn-lt"/>
                          <a:ea typeface="+mn-ea"/>
                          <a:cs typeface="+mn-cs"/>
                        </a:rPr>
                        <a:t> (000)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gridSpan="2">
                  <a:txBody>
                    <a:bodyPr/>
                    <a:lstStyle/>
                    <a:p>
                      <a:pPr marL="0" marR="0" algn="just">
                        <a:lnSpc>
                          <a:spcPct val="115000"/>
                        </a:lnSpc>
                        <a:spcBef>
                          <a:spcPts val="0"/>
                        </a:spcBef>
                        <a:spcAft>
                          <a:spcPts val="0"/>
                        </a:spcAft>
                      </a:pPr>
                      <a:r>
                        <a:rPr lang="en-US" sz="1200" dirty="0" err="1" smtClean="0">
                          <a:effectLst/>
                          <a:latin typeface="+mn-lt"/>
                          <a:ea typeface="+mn-ea"/>
                          <a:cs typeface="+mn-cs"/>
                        </a:rPr>
                        <a:t>Tsh</a:t>
                      </a:r>
                      <a:r>
                        <a:rPr lang="en-US" sz="1200" baseline="0" dirty="0" smtClean="0">
                          <a:effectLst/>
                          <a:latin typeface="+mn-lt"/>
                          <a:ea typeface="+mn-ea"/>
                          <a:cs typeface="+mn-cs"/>
                        </a:rPr>
                        <a:t> (000)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hMerge="1">
                  <a:txBody>
                    <a:bodyPr/>
                    <a:lstStyle/>
                    <a:p>
                      <a:endParaRPr lang="en-US"/>
                    </a:p>
                  </a:txBody>
                  <a:tcPr/>
                </a:tc>
              </a:tr>
              <a:tr h="276460">
                <a:tc gridSpan="2">
                  <a:txBody>
                    <a:bodyPr/>
                    <a:lstStyle/>
                    <a:p>
                      <a:pPr marL="0" marR="0" algn="just">
                        <a:lnSpc>
                          <a:spcPct val="115000"/>
                        </a:lnSpc>
                        <a:spcBef>
                          <a:spcPts val="0"/>
                        </a:spcBef>
                        <a:spcAft>
                          <a:spcPts val="0"/>
                        </a:spcAft>
                      </a:pPr>
                      <a:r>
                        <a:rPr lang="en-US" sz="1200">
                          <a:effectLst/>
                        </a:rPr>
                        <a:t>Sales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hMerge="1">
                  <a:txBody>
                    <a:bodyPr/>
                    <a:lstStyle/>
                    <a:p>
                      <a:endParaRPr lang="en-US" sz="1200" dirty="0">
                        <a:effectLst/>
                        <a:latin typeface="Calibri" panose="020F0502020204030204" pitchFamily="34" charset="0"/>
                        <a:cs typeface="Times New Roman" panose="02020603050405020304" pitchFamily="18" charset="0"/>
                      </a:endParaRPr>
                    </a:p>
                  </a:txBody>
                  <a:tcPr marL="62190" marR="62190" marT="0" marB="0" anchor="b"/>
                </a:tc>
                <a:tc>
                  <a:txBody>
                    <a:bodyPr/>
                    <a:lstStyle/>
                    <a:p>
                      <a:endParaRPr lang="en-US" dirty="0"/>
                    </a:p>
                  </a:txBody>
                  <a:tcPr marL="62190" marR="62190" marT="0" marB="0" anchor="b"/>
                </a:tc>
                <a:tc gridSpan="2">
                  <a:txBody>
                    <a:bodyPr/>
                    <a:lstStyle/>
                    <a:p>
                      <a:pPr marL="0" marR="0" algn="just">
                        <a:lnSpc>
                          <a:spcPct val="115000"/>
                        </a:lnSpc>
                        <a:spcBef>
                          <a:spcPts val="0"/>
                        </a:spcBef>
                        <a:spcAft>
                          <a:spcPts val="0"/>
                        </a:spcAft>
                      </a:pPr>
                      <a:r>
                        <a:rPr lang="en-US" sz="1200" dirty="0">
                          <a:effectLst/>
                        </a:rPr>
                        <a:t>265,900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hMerge="1">
                  <a:txBody>
                    <a:bodyPr/>
                    <a:lstStyle/>
                    <a:p>
                      <a:endParaRPr lang="en-US"/>
                    </a:p>
                  </a:txBody>
                  <a:tcPr/>
                </a:tc>
              </a:tr>
              <a:tr h="222232">
                <a:tc gridSpan="2">
                  <a:txBody>
                    <a:bodyPr/>
                    <a:lstStyle/>
                    <a:p>
                      <a:pPr marL="0" marR="0" algn="just">
                        <a:lnSpc>
                          <a:spcPct val="115000"/>
                        </a:lnSpc>
                        <a:spcBef>
                          <a:spcPts val="0"/>
                        </a:spcBef>
                        <a:spcAft>
                          <a:spcPts val="0"/>
                        </a:spcAft>
                      </a:pPr>
                      <a:r>
                        <a:rPr lang="en-US" sz="1200">
                          <a:effectLst/>
                        </a:rPr>
                        <a:t>Purchases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hMerge="1">
                  <a:txBody>
                    <a:bodyPr/>
                    <a:lstStyle/>
                    <a:p>
                      <a:pPr marL="0" marR="0" algn="just">
                        <a:lnSpc>
                          <a:spcPct val="115000"/>
                        </a:lnSpc>
                        <a:spcBef>
                          <a:spcPts val="0"/>
                        </a:spcBef>
                        <a:spcAft>
                          <a:spcPts val="0"/>
                        </a:spcAf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a:txBody>
                    <a:bodyPr/>
                    <a:lstStyle/>
                    <a:p>
                      <a:pPr marL="0" marR="0" algn="just">
                        <a:lnSpc>
                          <a:spcPct val="115000"/>
                        </a:lnSpc>
                        <a:spcBef>
                          <a:spcPts val="0"/>
                        </a:spcBef>
                        <a:spcAft>
                          <a:spcPts val="0"/>
                        </a:spcAft>
                      </a:pPr>
                      <a:r>
                        <a:rPr lang="en-US" sz="1200" dirty="0">
                          <a:effectLst/>
                        </a:rPr>
                        <a:t>154,870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gridSpan="2">
                  <a:txBody>
                    <a:bodyPr/>
                    <a:lstStyle/>
                    <a:p>
                      <a:endParaRPr lang="en-US" sz="1200">
                        <a:effectLst/>
                        <a:latin typeface="Calibri" panose="020F0502020204030204" pitchFamily="34" charset="0"/>
                        <a:cs typeface="Times New Roman" panose="02020603050405020304" pitchFamily="18" charset="0"/>
                      </a:endParaRPr>
                    </a:p>
                  </a:txBody>
                  <a:tcPr marL="62190" marR="62190" marT="0" marB="0" anchor="b"/>
                </a:tc>
                <a:tc hMerge="1">
                  <a:txBody>
                    <a:bodyPr/>
                    <a:lstStyle/>
                    <a:p>
                      <a:endParaRPr lang="en-US"/>
                    </a:p>
                  </a:txBody>
                  <a:tcPr/>
                </a:tc>
              </a:tr>
              <a:tr h="222232">
                <a:tc gridSpan="2">
                  <a:txBody>
                    <a:bodyPr/>
                    <a:lstStyle/>
                    <a:p>
                      <a:pPr marL="0" marR="0" algn="just">
                        <a:lnSpc>
                          <a:spcPct val="115000"/>
                        </a:lnSpc>
                        <a:spcBef>
                          <a:spcPts val="0"/>
                        </a:spcBef>
                        <a:spcAft>
                          <a:spcPts val="0"/>
                        </a:spcAft>
                      </a:pPr>
                      <a:r>
                        <a:rPr lang="en-US" sz="1200">
                          <a:effectLst/>
                        </a:rPr>
                        <a:t>Rent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hMerge="1">
                  <a:txBody>
                    <a:bodyPr/>
                    <a:lstStyle/>
                    <a:p>
                      <a:pPr marL="0" marR="0" algn="just">
                        <a:lnSpc>
                          <a:spcPct val="115000"/>
                        </a:lnSpc>
                        <a:spcBef>
                          <a:spcPts val="0"/>
                        </a:spcBef>
                        <a:spcAft>
                          <a:spcPts val="0"/>
                        </a:spcAf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a:txBody>
                    <a:bodyPr/>
                    <a:lstStyle/>
                    <a:p>
                      <a:pPr marL="0" marR="0" algn="just">
                        <a:lnSpc>
                          <a:spcPct val="115000"/>
                        </a:lnSpc>
                        <a:spcBef>
                          <a:spcPts val="0"/>
                        </a:spcBef>
                        <a:spcAft>
                          <a:spcPts val="0"/>
                        </a:spcAft>
                      </a:pPr>
                      <a:r>
                        <a:rPr lang="en-US" sz="1200" dirty="0">
                          <a:effectLst/>
                        </a:rPr>
                        <a:t>4,200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gridSpan="2">
                  <a:txBody>
                    <a:bodyPr/>
                    <a:lstStyle/>
                    <a:p>
                      <a:endParaRPr lang="en-US" sz="1200">
                        <a:effectLst/>
                        <a:latin typeface="Calibri" panose="020F0502020204030204" pitchFamily="34" charset="0"/>
                        <a:cs typeface="Times New Roman" panose="02020603050405020304" pitchFamily="18" charset="0"/>
                      </a:endParaRPr>
                    </a:p>
                  </a:txBody>
                  <a:tcPr marL="62190" marR="62190" marT="0" marB="0" anchor="b"/>
                </a:tc>
                <a:tc hMerge="1">
                  <a:txBody>
                    <a:bodyPr/>
                    <a:lstStyle/>
                    <a:p>
                      <a:endParaRPr lang="en-US"/>
                    </a:p>
                  </a:txBody>
                  <a:tcPr/>
                </a:tc>
              </a:tr>
              <a:tr h="316173">
                <a:tc gridSpan="2">
                  <a:txBody>
                    <a:bodyPr/>
                    <a:lstStyle/>
                    <a:p>
                      <a:pPr marL="0" marR="0" algn="just">
                        <a:lnSpc>
                          <a:spcPct val="115000"/>
                        </a:lnSpc>
                        <a:spcBef>
                          <a:spcPts val="0"/>
                        </a:spcBef>
                        <a:spcAft>
                          <a:spcPts val="0"/>
                        </a:spcAft>
                      </a:pPr>
                      <a:r>
                        <a:rPr lang="en-US" sz="1200" dirty="0">
                          <a:effectLst/>
                        </a:rPr>
                        <a:t>Lighting and heating expenses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hMerge="1">
                  <a:txBody>
                    <a:bodyPr/>
                    <a:lstStyle/>
                    <a:p>
                      <a:pPr marL="0" marR="0" algn="just">
                        <a:lnSpc>
                          <a:spcPct val="115000"/>
                        </a:lnSpc>
                        <a:spcBef>
                          <a:spcPts val="0"/>
                        </a:spcBef>
                        <a:spcAft>
                          <a:spcPts val="0"/>
                        </a:spcAf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a:txBody>
                    <a:bodyPr/>
                    <a:lstStyle/>
                    <a:p>
                      <a:pPr marL="0" marR="0" algn="just">
                        <a:lnSpc>
                          <a:spcPct val="115000"/>
                        </a:lnSpc>
                        <a:spcBef>
                          <a:spcPts val="0"/>
                        </a:spcBef>
                        <a:spcAft>
                          <a:spcPts val="0"/>
                        </a:spcAft>
                      </a:pPr>
                      <a:r>
                        <a:rPr lang="en-US" sz="1200" dirty="0">
                          <a:effectLst/>
                        </a:rPr>
                        <a:t>530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gridSpan="2">
                  <a:txBody>
                    <a:bodyPr/>
                    <a:lstStyle/>
                    <a:p>
                      <a:endParaRPr lang="en-US" sz="1200">
                        <a:effectLst/>
                        <a:latin typeface="Calibri" panose="020F0502020204030204" pitchFamily="34" charset="0"/>
                        <a:cs typeface="Times New Roman" panose="02020603050405020304" pitchFamily="18" charset="0"/>
                      </a:endParaRPr>
                    </a:p>
                  </a:txBody>
                  <a:tcPr marL="62190" marR="62190" marT="0" marB="0" anchor="b"/>
                </a:tc>
                <a:tc hMerge="1">
                  <a:txBody>
                    <a:bodyPr/>
                    <a:lstStyle/>
                    <a:p>
                      <a:endParaRPr lang="en-US"/>
                    </a:p>
                  </a:txBody>
                  <a:tcPr/>
                </a:tc>
              </a:tr>
              <a:tr h="216805">
                <a:tc gridSpan="2">
                  <a:txBody>
                    <a:bodyPr/>
                    <a:lstStyle/>
                    <a:p>
                      <a:pPr marL="0" marR="0" algn="just">
                        <a:lnSpc>
                          <a:spcPct val="115000"/>
                        </a:lnSpc>
                        <a:spcBef>
                          <a:spcPts val="0"/>
                        </a:spcBef>
                        <a:spcAft>
                          <a:spcPts val="0"/>
                        </a:spcAft>
                      </a:pPr>
                      <a:r>
                        <a:rPr lang="en-US" sz="1200">
                          <a:effectLst/>
                        </a:rPr>
                        <a:t>Salaries and wages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hMerge="1">
                  <a:txBody>
                    <a:bodyPr/>
                    <a:lstStyle/>
                    <a:p>
                      <a:pPr marL="0" marR="0" algn="just">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a:txBody>
                    <a:bodyPr/>
                    <a:lstStyle/>
                    <a:p>
                      <a:pPr marL="0" marR="0" algn="just">
                        <a:lnSpc>
                          <a:spcPct val="115000"/>
                        </a:lnSpc>
                        <a:spcBef>
                          <a:spcPts val="0"/>
                        </a:spcBef>
                        <a:spcAft>
                          <a:spcPts val="0"/>
                        </a:spcAft>
                      </a:pPr>
                      <a:r>
                        <a:rPr lang="en-US" sz="1200" dirty="0">
                          <a:effectLst/>
                        </a:rPr>
                        <a:t>51,400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gridSpan="2">
                  <a:txBody>
                    <a:bodyPr/>
                    <a:lstStyle/>
                    <a:p>
                      <a:endParaRPr lang="en-US" sz="1200">
                        <a:effectLst/>
                        <a:latin typeface="Calibri" panose="020F0502020204030204" pitchFamily="34" charset="0"/>
                        <a:cs typeface="Times New Roman" panose="02020603050405020304" pitchFamily="18" charset="0"/>
                      </a:endParaRPr>
                    </a:p>
                  </a:txBody>
                  <a:tcPr marL="62190" marR="62190" marT="0" marB="0" anchor="b"/>
                </a:tc>
                <a:tc hMerge="1">
                  <a:txBody>
                    <a:bodyPr/>
                    <a:lstStyle/>
                    <a:p>
                      <a:endParaRPr lang="en-US"/>
                    </a:p>
                  </a:txBody>
                  <a:tcPr/>
                </a:tc>
              </a:tr>
              <a:tr h="222232">
                <a:tc gridSpan="2">
                  <a:txBody>
                    <a:bodyPr/>
                    <a:lstStyle/>
                    <a:p>
                      <a:pPr marL="0" marR="0" algn="just">
                        <a:lnSpc>
                          <a:spcPct val="115000"/>
                        </a:lnSpc>
                        <a:spcBef>
                          <a:spcPts val="0"/>
                        </a:spcBef>
                        <a:spcAft>
                          <a:spcPts val="0"/>
                        </a:spcAft>
                      </a:pPr>
                      <a:r>
                        <a:rPr lang="en-US" sz="1200">
                          <a:effectLst/>
                        </a:rPr>
                        <a:t>Insurance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hMerge="1">
                  <a:txBody>
                    <a:bodyPr/>
                    <a:lstStyle/>
                    <a:p>
                      <a:pPr marL="0" marR="0" algn="just">
                        <a:lnSpc>
                          <a:spcPct val="115000"/>
                        </a:lnSpc>
                        <a:spcBef>
                          <a:spcPts val="0"/>
                        </a:spcBef>
                        <a:spcAft>
                          <a:spcPts val="0"/>
                        </a:spcAf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a:txBody>
                    <a:bodyPr/>
                    <a:lstStyle/>
                    <a:p>
                      <a:pPr marL="0" marR="0" algn="just">
                        <a:lnSpc>
                          <a:spcPct val="115000"/>
                        </a:lnSpc>
                        <a:spcBef>
                          <a:spcPts val="0"/>
                        </a:spcBef>
                        <a:spcAft>
                          <a:spcPts val="0"/>
                        </a:spcAft>
                      </a:pPr>
                      <a:r>
                        <a:rPr lang="en-US" sz="1200" dirty="0">
                          <a:effectLst/>
                        </a:rPr>
                        <a:t>2,100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gridSpan="2">
                  <a:txBody>
                    <a:bodyPr/>
                    <a:lstStyle/>
                    <a:p>
                      <a:endParaRPr lang="en-US" sz="1200">
                        <a:effectLst/>
                        <a:latin typeface="Calibri" panose="020F0502020204030204" pitchFamily="34" charset="0"/>
                        <a:cs typeface="Times New Roman" panose="02020603050405020304" pitchFamily="18" charset="0"/>
                      </a:endParaRPr>
                    </a:p>
                  </a:txBody>
                  <a:tcPr marL="62190" marR="62190" marT="0" marB="0" anchor="b"/>
                </a:tc>
                <a:tc hMerge="1">
                  <a:txBody>
                    <a:bodyPr/>
                    <a:lstStyle/>
                    <a:p>
                      <a:endParaRPr lang="en-US"/>
                    </a:p>
                  </a:txBody>
                  <a:tcPr/>
                </a:tc>
              </a:tr>
              <a:tr h="222232">
                <a:tc gridSpan="2">
                  <a:txBody>
                    <a:bodyPr/>
                    <a:lstStyle/>
                    <a:p>
                      <a:pPr marL="0" marR="0" algn="just">
                        <a:lnSpc>
                          <a:spcPct val="115000"/>
                        </a:lnSpc>
                        <a:spcBef>
                          <a:spcPts val="0"/>
                        </a:spcBef>
                        <a:spcAft>
                          <a:spcPts val="0"/>
                        </a:spcAft>
                      </a:pPr>
                      <a:r>
                        <a:rPr lang="en-US" sz="1200">
                          <a:effectLst/>
                        </a:rPr>
                        <a:t>Buildings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hMerge="1">
                  <a:txBody>
                    <a:bodyPr/>
                    <a:lstStyle/>
                    <a:p>
                      <a:pPr marL="0" marR="0" algn="just">
                        <a:lnSpc>
                          <a:spcPct val="115000"/>
                        </a:lnSpc>
                        <a:spcBef>
                          <a:spcPts val="0"/>
                        </a:spcBef>
                        <a:spcAft>
                          <a:spcPts val="0"/>
                        </a:spcAf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a:txBody>
                    <a:bodyPr/>
                    <a:lstStyle/>
                    <a:p>
                      <a:pPr marL="0" marR="0" algn="just">
                        <a:lnSpc>
                          <a:spcPct val="115000"/>
                        </a:lnSpc>
                        <a:spcBef>
                          <a:spcPts val="0"/>
                        </a:spcBef>
                        <a:spcAft>
                          <a:spcPts val="0"/>
                        </a:spcAft>
                      </a:pPr>
                      <a:r>
                        <a:rPr lang="en-US" sz="1200" dirty="0">
                          <a:effectLst/>
                        </a:rPr>
                        <a:t>85,000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gridSpan="2">
                  <a:txBody>
                    <a:bodyPr/>
                    <a:lstStyle/>
                    <a:p>
                      <a:endParaRPr lang="en-US" sz="1200">
                        <a:effectLst/>
                        <a:latin typeface="Calibri" panose="020F0502020204030204" pitchFamily="34" charset="0"/>
                        <a:cs typeface="Times New Roman" panose="02020603050405020304" pitchFamily="18" charset="0"/>
                      </a:endParaRPr>
                    </a:p>
                  </a:txBody>
                  <a:tcPr marL="62190" marR="62190" marT="0" marB="0" anchor="b"/>
                </a:tc>
                <a:tc hMerge="1">
                  <a:txBody>
                    <a:bodyPr/>
                    <a:lstStyle/>
                    <a:p>
                      <a:endParaRPr lang="en-US"/>
                    </a:p>
                  </a:txBody>
                  <a:tcPr/>
                </a:tc>
              </a:tr>
              <a:tr h="222232">
                <a:tc gridSpan="2">
                  <a:txBody>
                    <a:bodyPr/>
                    <a:lstStyle/>
                    <a:p>
                      <a:pPr marL="0" marR="0" algn="just">
                        <a:lnSpc>
                          <a:spcPct val="115000"/>
                        </a:lnSpc>
                        <a:spcBef>
                          <a:spcPts val="0"/>
                        </a:spcBef>
                        <a:spcAft>
                          <a:spcPts val="0"/>
                        </a:spcAft>
                      </a:pPr>
                      <a:r>
                        <a:rPr lang="en-US" sz="1200">
                          <a:effectLst/>
                        </a:rPr>
                        <a:t>Fixtures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hMerge="1">
                  <a:txBody>
                    <a:bodyPr/>
                    <a:lstStyle/>
                    <a:p>
                      <a:pPr marL="0" marR="0" algn="just">
                        <a:lnSpc>
                          <a:spcPct val="115000"/>
                        </a:lnSpc>
                        <a:spcBef>
                          <a:spcPts val="0"/>
                        </a:spcBef>
                        <a:spcAft>
                          <a:spcPts val="0"/>
                        </a:spcAf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a:txBody>
                    <a:bodyPr/>
                    <a:lstStyle/>
                    <a:p>
                      <a:pPr marL="0" marR="0" algn="just">
                        <a:lnSpc>
                          <a:spcPct val="115000"/>
                        </a:lnSpc>
                        <a:spcBef>
                          <a:spcPts val="0"/>
                        </a:spcBef>
                        <a:spcAft>
                          <a:spcPts val="0"/>
                        </a:spcAft>
                      </a:pPr>
                      <a:r>
                        <a:rPr lang="en-US" sz="1200">
                          <a:effectLst/>
                        </a:rPr>
                        <a:t>1,100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gridSpan="2">
                  <a:txBody>
                    <a:bodyPr/>
                    <a:lstStyle/>
                    <a:p>
                      <a:endParaRPr lang="en-US" sz="1200">
                        <a:effectLst/>
                        <a:latin typeface="Calibri" panose="020F0502020204030204" pitchFamily="34" charset="0"/>
                        <a:cs typeface="Times New Roman" panose="02020603050405020304" pitchFamily="18" charset="0"/>
                      </a:endParaRPr>
                    </a:p>
                  </a:txBody>
                  <a:tcPr marL="62190" marR="62190" marT="0" marB="0" anchor="b"/>
                </a:tc>
                <a:tc hMerge="1">
                  <a:txBody>
                    <a:bodyPr/>
                    <a:lstStyle/>
                    <a:p>
                      <a:endParaRPr lang="en-US"/>
                    </a:p>
                  </a:txBody>
                  <a:tcPr/>
                </a:tc>
              </a:tr>
              <a:tr h="222232">
                <a:tc gridSpan="2">
                  <a:txBody>
                    <a:bodyPr/>
                    <a:lstStyle/>
                    <a:p>
                      <a:pPr marL="0" marR="0" algn="just">
                        <a:lnSpc>
                          <a:spcPct val="115000"/>
                        </a:lnSpc>
                        <a:spcBef>
                          <a:spcPts val="0"/>
                        </a:spcBef>
                        <a:spcAft>
                          <a:spcPts val="0"/>
                        </a:spcAft>
                      </a:pPr>
                      <a:r>
                        <a:rPr lang="en-US" sz="1200">
                          <a:effectLst/>
                        </a:rPr>
                        <a:t>Debtors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hMerge="1">
                  <a:txBody>
                    <a:bodyPr/>
                    <a:lstStyle/>
                    <a:p>
                      <a:pPr marL="0" marR="0" algn="just">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a:txBody>
                    <a:bodyPr/>
                    <a:lstStyle/>
                    <a:p>
                      <a:pPr marL="0" marR="0" algn="just">
                        <a:lnSpc>
                          <a:spcPct val="115000"/>
                        </a:lnSpc>
                        <a:spcBef>
                          <a:spcPts val="0"/>
                        </a:spcBef>
                        <a:spcAft>
                          <a:spcPts val="0"/>
                        </a:spcAft>
                      </a:pPr>
                      <a:r>
                        <a:rPr lang="en-US" sz="1200" dirty="0">
                          <a:effectLst/>
                        </a:rPr>
                        <a:t>31,300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gridSpan="2">
                  <a:txBody>
                    <a:bodyPr/>
                    <a:lstStyle/>
                    <a:p>
                      <a:endParaRPr lang="en-US" sz="1200">
                        <a:effectLst/>
                        <a:latin typeface="Calibri" panose="020F0502020204030204" pitchFamily="34" charset="0"/>
                        <a:cs typeface="Times New Roman" panose="02020603050405020304" pitchFamily="18" charset="0"/>
                      </a:endParaRPr>
                    </a:p>
                  </a:txBody>
                  <a:tcPr marL="62190" marR="62190" marT="0" marB="0" anchor="b"/>
                </a:tc>
                <a:tc hMerge="1">
                  <a:txBody>
                    <a:bodyPr/>
                    <a:lstStyle/>
                    <a:p>
                      <a:endParaRPr lang="en-US"/>
                    </a:p>
                  </a:txBody>
                  <a:tcPr/>
                </a:tc>
              </a:tr>
              <a:tr h="223082">
                <a:tc gridSpan="2">
                  <a:txBody>
                    <a:bodyPr/>
                    <a:lstStyle/>
                    <a:p>
                      <a:pPr marL="0" marR="0" algn="just">
                        <a:lnSpc>
                          <a:spcPct val="115000"/>
                        </a:lnSpc>
                        <a:spcBef>
                          <a:spcPts val="0"/>
                        </a:spcBef>
                        <a:spcAft>
                          <a:spcPts val="0"/>
                        </a:spcAft>
                      </a:pPr>
                      <a:r>
                        <a:rPr lang="en-US" sz="1200">
                          <a:effectLst/>
                        </a:rPr>
                        <a:t>Sundry expenses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hMerge="1">
                  <a:txBody>
                    <a:bodyPr/>
                    <a:lstStyle/>
                    <a:p>
                      <a:pPr marL="0" marR="0" algn="just">
                        <a:lnSpc>
                          <a:spcPct val="115000"/>
                        </a:lnSpc>
                        <a:spcBef>
                          <a:spcPts val="0"/>
                        </a:spcBef>
                        <a:spcAft>
                          <a:spcPts val="0"/>
                        </a:spcAf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a:txBody>
                    <a:bodyPr/>
                    <a:lstStyle/>
                    <a:p>
                      <a:pPr marL="0" marR="0" algn="just">
                        <a:lnSpc>
                          <a:spcPct val="115000"/>
                        </a:lnSpc>
                        <a:spcBef>
                          <a:spcPts val="0"/>
                        </a:spcBef>
                        <a:spcAft>
                          <a:spcPts val="0"/>
                        </a:spcAft>
                      </a:pPr>
                      <a:r>
                        <a:rPr lang="en-US" sz="1200" dirty="0">
                          <a:effectLst/>
                        </a:rPr>
                        <a:t>412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gridSpan="2">
                  <a:txBody>
                    <a:bodyPr/>
                    <a:lstStyle/>
                    <a:p>
                      <a:endParaRPr lang="en-US" sz="1200">
                        <a:effectLst/>
                        <a:latin typeface="Calibri" panose="020F0502020204030204" pitchFamily="34" charset="0"/>
                        <a:cs typeface="Times New Roman" panose="02020603050405020304" pitchFamily="18" charset="0"/>
                      </a:endParaRPr>
                    </a:p>
                  </a:txBody>
                  <a:tcPr marL="62190" marR="62190" marT="0" marB="0" anchor="b"/>
                </a:tc>
                <a:tc hMerge="1">
                  <a:txBody>
                    <a:bodyPr/>
                    <a:lstStyle/>
                    <a:p>
                      <a:endParaRPr lang="en-US"/>
                    </a:p>
                  </a:txBody>
                  <a:tcPr/>
                </a:tc>
              </a:tr>
              <a:tr h="276460">
                <a:tc gridSpan="2">
                  <a:txBody>
                    <a:bodyPr/>
                    <a:lstStyle/>
                    <a:p>
                      <a:pPr marL="0" marR="0" algn="just">
                        <a:lnSpc>
                          <a:spcPct val="115000"/>
                        </a:lnSpc>
                        <a:spcBef>
                          <a:spcPts val="0"/>
                        </a:spcBef>
                        <a:spcAft>
                          <a:spcPts val="0"/>
                        </a:spcAft>
                      </a:pPr>
                      <a:r>
                        <a:rPr lang="en-US" sz="1200">
                          <a:effectLst/>
                        </a:rPr>
                        <a:t>Creditors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hMerge="1">
                  <a:txBody>
                    <a:bodyPr/>
                    <a:lstStyle/>
                    <a:p>
                      <a:endParaRPr lang="en-US" sz="1200">
                        <a:effectLst/>
                        <a:latin typeface="Calibri" panose="020F0502020204030204" pitchFamily="34" charset="0"/>
                        <a:cs typeface="Times New Roman" panose="02020603050405020304" pitchFamily="18" charset="0"/>
                      </a:endParaRPr>
                    </a:p>
                  </a:txBody>
                  <a:tcPr marL="62190" marR="62190" marT="0" marB="0" anchor="b"/>
                </a:tc>
                <a:tc>
                  <a:txBody>
                    <a:bodyPr/>
                    <a:lstStyle/>
                    <a:p>
                      <a:endParaRPr lang="en-US" dirty="0"/>
                    </a:p>
                  </a:txBody>
                  <a:tcPr marL="62190" marR="62190" marT="0" marB="0" anchor="b"/>
                </a:tc>
                <a:tc gridSpan="2">
                  <a:txBody>
                    <a:bodyPr/>
                    <a:lstStyle/>
                    <a:p>
                      <a:pPr marL="0" marR="0" algn="just">
                        <a:lnSpc>
                          <a:spcPct val="115000"/>
                        </a:lnSpc>
                        <a:spcBef>
                          <a:spcPts val="0"/>
                        </a:spcBef>
                        <a:spcAft>
                          <a:spcPts val="0"/>
                        </a:spcAft>
                      </a:pPr>
                      <a:r>
                        <a:rPr lang="en-US" sz="1200">
                          <a:effectLst/>
                        </a:rPr>
                        <a:t>15,910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hMerge="1">
                  <a:txBody>
                    <a:bodyPr/>
                    <a:lstStyle/>
                    <a:p>
                      <a:endParaRPr lang="en-US"/>
                    </a:p>
                  </a:txBody>
                  <a:tcPr/>
                </a:tc>
              </a:tr>
              <a:tr h="222232">
                <a:tc gridSpan="2">
                  <a:txBody>
                    <a:bodyPr/>
                    <a:lstStyle/>
                    <a:p>
                      <a:pPr marL="0" marR="0" algn="just">
                        <a:lnSpc>
                          <a:spcPct val="115000"/>
                        </a:lnSpc>
                        <a:spcBef>
                          <a:spcPts val="0"/>
                        </a:spcBef>
                        <a:spcAft>
                          <a:spcPts val="0"/>
                        </a:spcAft>
                      </a:pPr>
                      <a:r>
                        <a:rPr lang="en-US" sz="1200">
                          <a:effectLst/>
                        </a:rPr>
                        <a:t>Cash at Bank</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hMerge="1">
                  <a:txBody>
                    <a:bodyPr/>
                    <a:lstStyle/>
                    <a:p>
                      <a:pPr marL="0" marR="0" algn="just">
                        <a:lnSpc>
                          <a:spcPct val="115000"/>
                        </a:lnSpc>
                        <a:spcBef>
                          <a:spcPts val="0"/>
                        </a:spcBef>
                        <a:spcAft>
                          <a:spcPts val="0"/>
                        </a:spcAf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a:txBody>
                    <a:bodyPr/>
                    <a:lstStyle/>
                    <a:p>
                      <a:pPr marL="0" marR="0" algn="just">
                        <a:lnSpc>
                          <a:spcPct val="115000"/>
                        </a:lnSpc>
                        <a:spcBef>
                          <a:spcPts val="0"/>
                        </a:spcBef>
                        <a:spcAft>
                          <a:spcPts val="0"/>
                        </a:spcAft>
                      </a:pPr>
                      <a:r>
                        <a:rPr lang="en-US" sz="1200" dirty="0">
                          <a:effectLst/>
                        </a:rPr>
                        <a:t>14,590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gridSpan="2">
                  <a:txBody>
                    <a:bodyPr/>
                    <a:lstStyle/>
                    <a:p>
                      <a:endParaRPr lang="en-US" sz="1200" dirty="0">
                        <a:effectLst/>
                        <a:latin typeface="Calibri" panose="020F0502020204030204" pitchFamily="34" charset="0"/>
                        <a:cs typeface="Times New Roman" panose="02020603050405020304" pitchFamily="18" charset="0"/>
                      </a:endParaRPr>
                    </a:p>
                  </a:txBody>
                  <a:tcPr marL="62190" marR="62190" marT="0" marB="0" anchor="b"/>
                </a:tc>
                <a:tc hMerge="1">
                  <a:txBody>
                    <a:bodyPr/>
                    <a:lstStyle/>
                    <a:p>
                      <a:endParaRPr lang="en-US"/>
                    </a:p>
                  </a:txBody>
                  <a:tcPr/>
                </a:tc>
              </a:tr>
              <a:tr h="222232">
                <a:tc gridSpan="2">
                  <a:txBody>
                    <a:bodyPr/>
                    <a:lstStyle/>
                    <a:p>
                      <a:pPr marL="0" marR="0" algn="just">
                        <a:lnSpc>
                          <a:spcPct val="115000"/>
                        </a:lnSpc>
                        <a:spcBef>
                          <a:spcPts val="0"/>
                        </a:spcBef>
                        <a:spcAft>
                          <a:spcPts val="0"/>
                        </a:spcAft>
                      </a:pPr>
                      <a:r>
                        <a:rPr lang="en-US" sz="1200">
                          <a:effectLst/>
                        </a:rPr>
                        <a:t>Drawings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hMerge="1">
                  <a:txBody>
                    <a:bodyPr/>
                    <a:lstStyle/>
                    <a:p>
                      <a:pPr marL="0" marR="0" algn="just">
                        <a:lnSpc>
                          <a:spcPct val="115000"/>
                        </a:lnSpc>
                        <a:spcBef>
                          <a:spcPts val="0"/>
                        </a:spcBef>
                        <a:spcAft>
                          <a:spcPts val="0"/>
                        </a:spcAf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a:txBody>
                    <a:bodyPr/>
                    <a:lstStyle/>
                    <a:p>
                      <a:pPr marL="0" marR="0" algn="just">
                        <a:lnSpc>
                          <a:spcPct val="115000"/>
                        </a:lnSpc>
                        <a:spcBef>
                          <a:spcPts val="0"/>
                        </a:spcBef>
                        <a:spcAft>
                          <a:spcPts val="0"/>
                        </a:spcAft>
                      </a:pPr>
                      <a:r>
                        <a:rPr lang="en-US" sz="1200" dirty="0">
                          <a:effectLst/>
                        </a:rPr>
                        <a:t>30,000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gridSpan="2">
                  <a:txBody>
                    <a:bodyPr/>
                    <a:lstStyle/>
                    <a:p>
                      <a:endParaRPr lang="en-US" sz="1200" dirty="0">
                        <a:effectLst/>
                        <a:latin typeface="Calibri" panose="020F0502020204030204" pitchFamily="34" charset="0"/>
                        <a:cs typeface="Times New Roman" panose="02020603050405020304" pitchFamily="18" charset="0"/>
                      </a:endParaRPr>
                    </a:p>
                  </a:txBody>
                  <a:tcPr marL="62190" marR="62190" marT="0" marB="0" anchor="b"/>
                </a:tc>
                <a:tc hMerge="1">
                  <a:txBody>
                    <a:bodyPr/>
                    <a:lstStyle/>
                    <a:p>
                      <a:endParaRPr lang="en-US"/>
                    </a:p>
                  </a:txBody>
                  <a:tcPr/>
                </a:tc>
              </a:tr>
              <a:tr h="222232">
                <a:tc gridSpan="2">
                  <a:txBody>
                    <a:bodyPr/>
                    <a:lstStyle/>
                    <a:p>
                      <a:pPr marL="0" marR="0" algn="just">
                        <a:lnSpc>
                          <a:spcPct val="115000"/>
                        </a:lnSpc>
                        <a:spcBef>
                          <a:spcPts val="0"/>
                        </a:spcBef>
                        <a:spcAft>
                          <a:spcPts val="0"/>
                        </a:spcAft>
                      </a:pPr>
                      <a:r>
                        <a:rPr lang="en-US" sz="1200">
                          <a:effectLst/>
                        </a:rPr>
                        <a:t>Vans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hMerge="1">
                  <a:txBody>
                    <a:bodyPr/>
                    <a:lstStyle/>
                    <a:p>
                      <a:pPr marL="0" marR="0" algn="just">
                        <a:lnSpc>
                          <a:spcPct val="115000"/>
                        </a:lnSpc>
                        <a:spcBef>
                          <a:spcPts val="0"/>
                        </a:spcBef>
                        <a:spcAft>
                          <a:spcPts val="0"/>
                        </a:spcAf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a:txBody>
                    <a:bodyPr/>
                    <a:lstStyle/>
                    <a:p>
                      <a:pPr marL="0" marR="0" algn="just">
                        <a:lnSpc>
                          <a:spcPct val="115000"/>
                        </a:lnSpc>
                        <a:spcBef>
                          <a:spcPts val="0"/>
                        </a:spcBef>
                        <a:spcAft>
                          <a:spcPts val="0"/>
                        </a:spcAft>
                      </a:pPr>
                      <a:r>
                        <a:rPr lang="en-US" sz="1200" dirty="0">
                          <a:effectLst/>
                        </a:rPr>
                        <a:t>16,400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gridSpan="2">
                  <a:txBody>
                    <a:bodyPr/>
                    <a:lstStyle/>
                    <a:p>
                      <a:endParaRPr lang="en-US" sz="1200" dirty="0">
                        <a:effectLst/>
                        <a:latin typeface="Calibri" panose="020F0502020204030204" pitchFamily="34" charset="0"/>
                        <a:cs typeface="Times New Roman" panose="02020603050405020304" pitchFamily="18" charset="0"/>
                      </a:endParaRPr>
                    </a:p>
                  </a:txBody>
                  <a:tcPr marL="62190" marR="62190" marT="0" marB="0" anchor="b"/>
                </a:tc>
                <a:tc hMerge="1">
                  <a:txBody>
                    <a:bodyPr/>
                    <a:lstStyle/>
                    <a:p>
                      <a:endParaRPr lang="en-US"/>
                    </a:p>
                  </a:txBody>
                  <a:tcPr/>
                </a:tc>
              </a:tr>
              <a:tr h="302422">
                <a:tc gridSpan="3">
                  <a:txBody>
                    <a:bodyPr/>
                    <a:lstStyle/>
                    <a:p>
                      <a:pPr marL="0" marR="0" algn="just">
                        <a:lnSpc>
                          <a:spcPct val="115000"/>
                        </a:lnSpc>
                        <a:spcBef>
                          <a:spcPts val="0"/>
                        </a:spcBef>
                        <a:spcAft>
                          <a:spcPts val="0"/>
                        </a:spcAft>
                      </a:pPr>
                      <a:r>
                        <a:rPr lang="en-US" sz="1200" dirty="0" smtClean="0">
                          <a:effectLst/>
                        </a:rPr>
                        <a:t>Motor Running expenses                                                    4,110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hMerge="1">
                  <a:txBody>
                    <a:bodyPr/>
                    <a:lstStyle/>
                    <a:p>
                      <a:endParaRPr lang="en-US"/>
                    </a:p>
                  </a:txBody>
                  <a:tcPr/>
                </a:tc>
                <a:tc hMerge="1">
                  <a:txBody>
                    <a:bodyPr/>
                    <a:lstStyle/>
                    <a:p>
                      <a:endParaRPr lang="en-US"/>
                    </a:p>
                  </a:txBody>
                  <a:tcPr/>
                </a:tc>
                <a:tc>
                  <a:txBody>
                    <a:bodyPr/>
                    <a:lstStyle/>
                    <a:p>
                      <a:endParaRPr lang="en-US" sz="1200" dirty="0"/>
                    </a:p>
                  </a:txBody>
                  <a:tcPr marL="62190" marR="62190" marT="0" marB="0" anchor="b"/>
                </a:tc>
                <a:tc>
                  <a:txBody>
                    <a:bodyPr/>
                    <a:lstStyle/>
                    <a:p>
                      <a:pPr marL="0" marR="0">
                        <a:lnSpc>
                          <a:spcPct val="115000"/>
                        </a:lnSpc>
                        <a:spcBef>
                          <a:spcPts val="0"/>
                        </a:spcBef>
                        <a:spcAft>
                          <a:spcPts val="100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222232">
                <a:tc>
                  <a:txBody>
                    <a:bodyPr/>
                    <a:lstStyle/>
                    <a:p>
                      <a:pPr marL="0" marR="0" algn="just">
                        <a:lnSpc>
                          <a:spcPct val="115000"/>
                        </a:lnSpc>
                        <a:spcBef>
                          <a:spcPts val="0"/>
                        </a:spcBef>
                        <a:spcAft>
                          <a:spcPts val="0"/>
                        </a:spcAft>
                      </a:pPr>
                      <a:r>
                        <a:rPr lang="en-US" sz="1200" dirty="0">
                          <a:effectLst/>
                        </a:rPr>
                        <a:t>Capital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gridSpan="2">
                  <a:txBody>
                    <a:bodyPr/>
                    <a:lstStyle/>
                    <a:p>
                      <a:endParaRPr lang="en-US" sz="1200">
                        <a:effectLst/>
                        <a:latin typeface="Calibri" panose="020F0502020204030204" pitchFamily="34" charset="0"/>
                        <a:cs typeface="Times New Roman" panose="02020603050405020304" pitchFamily="18" charset="0"/>
                      </a:endParaRPr>
                    </a:p>
                  </a:txBody>
                  <a:tcPr marL="62190" marR="62190" marT="0" marB="0" anchor="b"/>
                </a:tc>
                <a:tc hMerge="1">
                  <a:txBody>
                    <a:bodyPr/>
                    <a:lstStyle/>
                    <a:p>
                      <a:endParaRPr lang="en-US"/>
                    </a:p>
                  </a:txBody>
                  <a:tcPr/>
                </a:tc>
                <a:tc gridSpan="2">
                  <a:txBody>
                    <a:bodyPr/>
                    <a:lstStyle/>
                    <a:p>
                      <a:pPr marL="0" marR="0" algn="just">
                        <a:lnSpc>
                          <a:spcPct val="115000"/>
                        </a:lnSpc>
                        <a:spcBef>
                          <a:spcPts val="0"/>
                        </a:spcBef>
                        <a:spcAft>
                          <a:spcPts val="0"/>
                        </a:spcAft>
                      </a:pPr>
                      <a:r>
                        <a:rPr lang="en-US" sz="1200" dirty="0">
                          <a:effectLst/>
                        </a:rPr>
                        <a:t>114,202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hMerge="1">
                  <a:txBody>
                    <a:bodyPr/>
                    <a:lstStyle/>
                    <a:p>
                      <a:endParaRPr lang="en-US"/>
                    </a:p>
                  </a:txBody>
                  <a:tcPr/>
                </a:tc>
              </a:tr>
              <a:tr h="222232">
                <a:tc>
                  <a:txBody>
                    <a:bodyPr/>
                    <a:lstStyle/>
                    <a:p>
                      <a:r>
                        <a:rPr lang="en-US" sz="1200" dirty="0" smtClean="0">
                          <a:effectLst/>
                          <a:latin typeface="Calibri" panose="020F0502020204030204" pitchFamily="34" charset="0"/>
                          <a:cs typeface="Times New Roman" panose="02020603050405020304" pitchFamily="18" charset="0"/>
                        </a:rPr>
                        <a:t>Total</a:t>
                      </a:r>
                      <a:endParaRPr lang="en-US" sz="1200" dirty="0">
                        <a:effectLst/>
                        <a:latin typeface="Calibri" panose="020F0502020204030204" pitchFamily="34" charset="0"/>
                        <a:cs typeface="Times New Roman" panose="02020603050405020304" pitchFamily="18" charset="0"/>
                      </a:endParaRPr>
                    </a:p>
                  </a:txBody>
                  <a:tcPr marL="62190" marR="62190" marT="0" marB="0" anchor="b"/>
                </a:tc>
                <a:tc gridSpan="2">
                  <a:txBody>
                    <a:bodyPr/>
                    <a:lstStyle/>
                    <a:p>
                      <a:pPr marL="0" marR="0" algn="just">
                        <a:lnSpc>
                          <a:spcPct val="115000"/>
                        </a:lnSpc>
                        <a:spcBef>
                          <a:spcPts val="0"/>
                        </a:spcBef>
                        <a:spcAft>
                          <a:spcPts val="0"/>
                        </a:spcAft>
                      </a:pPr>
                      <a:r>
                        <a:rPr lang="en-US" sz="1200" dirty="0" smtClean="0">
                          <a:effectLst/>
                        </a:rPr>
                        <a:t>                               396,012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hMerge="1">
                  <a:txBody>
                    <a:bodyPr/>
                    <a:lstStyle/>
                    <a:p>
                      <a:pPr marL="0" marR="0" algn="just">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a:tc>
                <a:tc gridSpan="2">
                  <a:txBody>
                    <a:bodyPr/>
                    <a:lstStyle/>
                    <a:p>
                      <a:pPr marL="0" marR="0" algn="just">
                        <a:lnSpc>
                          <a:spcPct val="115000"/>
                        </a:lnSpc>
                        <a:spcBef>
                          <a:spcPts val="0"/>
                        </a:spcBef>
                        <a:spcAft>
                          <a:spcPts val="0"/>
                        </a:spcAft>
                      </a:pPr>
                      <a:r>
                        <a:rPr lang="en-US" sz="1200" dirty="0">
                          <a:effectLst/>
                        </a:rPr>
                        <a:t>396,012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2190" marR="62190" marT="0" marB="0" anchor="b"/>
                </a:tc>
                <a:tc hMerge="1">
                  <a:txBody>
                    <a:bodyPr/>
                    <a:lstStyle/>
                    <a:p>
                      <a:endParaRPr lang="en-US"/>
                    </a:p>
                  </a:txBody>
                  <a:tcPr/>
                </a:tc>
              </a:tr>
            </a:tbl>
          </a:graphicData>
        </a:graphic>
      </p:graphicFrame>
    </p:spTree>
    <p:extLst>
      <p:ext uri="{BB962C8B-B14F-4D97-AF65-F5344CB8AC3E}">
        <p14:creationId xmlns:p14="http://schemas.microsoft.com/office/powerpoint/2010/main" xmlns="" val="913863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15" end="15"/>
                                            </p:txEl>
                                          </p:spTgt>
                                        </p:tgtEl>
                                        <p:attrNameLst>
                                          <p:attrName>style.visibility</p:attrName>
                                        </p:attrNameLst>
                                      </p:cBhvr>
                                      <p:to>
                                        <p:strVal val="visible"/>
                                      </p:to>
                                    </p:set>
                                    <p:animEffect transition="in" filter="wipe(down)">
                                      <p:cBhvr>
                                        <p:cTn id="22" dur="5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110837"/>
            <a:ext cx="9404723" cy="734290"/>
          </a:xfrm>
        </p:spPr>
        <p:txBody>
          <a:bodyPr/>
          <a:lstStyle/>
          <a:p>
            <a:r>
              <a:rPr lang="en-US" dirty="0" smtClean="0"/>
              <a:t>Solution</a:t>
            </a:r>
            <a:endParaRPr lang="en-US" dirty="0"/>
          </a:p>
        </p:txBody>
      </p:sp>
      <p:sp>
        <p:nvSpPr>
          <p:cNvPr id="3" name="Content Placeholder 2"/>
          <p:cNvSpPr>
            <a:spLocks noGrp="1"/>
          </p:cNvSpPr>
          <p:nvPr>
            <p:ph idx="1"/>
          </p:nvPr>
        </p:nvSpPr>
        <p:spPr>
          <a:xfrm>
            <a:off x="646112" y="845128"/>
            <a:ext cx="9403742" cy="5749636"/>
          </a:xfrm>
        </p:spPr>
        <p:txBody>
          <a:bodyPr/>
          <a:lstStyle/>
          <a:p>
            <a:r>
              <a:rPr lang="en-GB" sz="2400" b="1" dirty="0"/>
              <a:t>Trading and Profit and Loss account for the year ended 30 June 20x8</a:t>
            </a:r>
            <a:endParaRPr lang="en-US" sz="2400" dirty="0"/>
          </a:p>
          <a:p>
            <a:endParaRPr lang="en-US" dirty="0"/>
          </a:p>
        </p:txBody>
      </p:sp>
      <p:sp>
        <p:nvSpPr>
          <p:cNvPr id="4" name="Date Placeholder 3"/>
          <p:cNvSpPr>
            <a:spLocks noGrp="1"/>
          </p:cNvSpPr>
          <p:nvPr>
            <p:ph type="dt" sz="half" idx="10"/>
          </p:nvPr>
        </p:nvSpPr>
        <p:spPr/>
        <p:txBody>
          <a:bodyPr/>
          <a:lstStyle/>
          <a:p>
            <a:fld id="{D32D85DD-CC44-48D1-A3CB-1D3DC30E1D7A}" type="datetime1">
              <a:rPr lang="en-US" smtClean="0"/>
              <a:pPr/>
              <a:t>12/22/2019</a:t>
            </a:fld>
            <a:endParaRPr lang="en-US"/>
          </a:p>
        </p:txBody>
      </p:sp>
      <p:sp>
        <p:nvSpPr>
          <p:cNvPr id="5" name="Footer Placeholder 4"/>
          <p:cNvSpPr>
            <a:spLocks noGrp="1"/>
          </p:cNvSpPr>
          <p:nvPr>
            <p:ph type="ftr" sz="quarter" idx="11"/>
          </p:nvPr>
        </p:nvSpPr>
        <p:spPr/>
        <p:txBody>
          <a:bodyPr/>
          <a:lstStyle/>
          <a:p>
            <a:r>
              <a:rPr lang="en-US" smtClean="0"/>
              <a:t>Mbeya University of Science and Technology</a:t>
            </a:r>
            <a:endParaRPr lang="en-US"/>
          </a:p>
        </p:txBody>
      </p:sp>
      <p:sp>
        <p:nvSpPr>
          <p:cNvPr id="6" name="Slide Number Placeholder 5"/>
          <p:cNvSpPr>
            <a:spLocks noGrp="1"/>
          </p:cNvSpPr>
          <p:nvPr>
            <p:ph type="sldNum" sz="quarter" idx="12"/>
          </p:nvPr>
        </p:nvSpPr>
        <p:spPr/>
        <p:txBody>
          <a:bodyPr/>
          <a:lstStyle/>
          <a:p>
            <a:fld id="{CBD84080-699B-4950-9DC1-9A3AEFF24C82}" type="slidenum">
              <a:rPr lang="en-US" smtClean="0"/>
              <a:pPr/>
              <a:t>26</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xmlns="" val="2442125390"/>
              </p:ext>
            </p:extLst>
          </p:nvPr>
        </p:nvGraphicFramePr>
        <p:xfrm>
          <a:off x="803565" y="1731818"/>
          <a:ext cx="9246289" cy="5257800"/>
        </p:xfrm>
        <a:graphic>
          <a:graphicData uri="http://schemas.openxmlformats.org/drawingml/2006/table">
            <a:tbl>
              <a:tblPr firstRow="1" firstCol="1" bandRow="1">
                <a:tableStyleId>{5C22544A-7EE6-4342-B048-85BDC9FD1C3A}</a:tableStyleId>
              </a:tblPr>
              <a:tblGrid>
                <a:gridCol w="5794342"/>
                <a:gridCol w="1664332"/>
                <a:gridCol w="1787615"/>
              </a:tblGrid>
              <a:tr h="333265">
                <a:tc>
                  <a:txBody>
                    <a:bodyPr/>
                    <a:lstStyle/>
                    <a:p>
                      <a:endParaRPr lang="en-US" sz="2000" dirty="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2000">
                          <a:effectLst/>
                        </a:rPr>
                        <a: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2000">
                          <a:effectLst/>
                        </a:rPr>
                        <a: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33458">
                <a:tc>
                  <a:txBody>
                    <a:bodyPr/>
                    <a:lstStyle/>
                    <a:p>
                      <a:pPr marL="0" marR="0">
                        <a:lnSpc>
                          <a:spcPct val="115000"/>
                        </a:lnSpc>
                        <a:spcBef>
                          <a:spcPts val="0"/>
                        </a:spcBef>
                        <a:spcAft>
                          <a:spcPts val="0"/>
                        </a:spcAft>
                      </a:pPr>
                      <a:r>
                        <a:rPr lang="en-US" sz="2000">
                          <a:effectLst/>
                        </a:rPr>
                        <a:t>Sales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2000">
                          <a:effectLst/>
                        </a:rPr>
                        <a:t>265,900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33265">
                <a:tc>
                  <a:txBody>
                    <a:bodyPr/>
                    <a:lstStyle/>
                    <a:p>
                      <a:pPr marL="0" marR="0">
                        <a:lnSpc>
                          <a:spcPct val="115000"/>
                        </a:lnSpc>
                        <a:spcBef>
                          <a:spcPts val="0"/>
                        </a:spcBef>
                        <a:spcAft>
                          <a:spcPts val="0"/>
                        </a:spcAft>
                      </a:pPr>
                      <a:r>
                        <a:rPr lang="en-US" sz="2000" dirty="0">
                          <a:effectLst/>
                        </a:rPr>
                        <a:t>Less: COGS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b"/>
                </a:tc>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b"/>
                </a:tc>
              </a:tr>
              <a:tr h="333458">
                <a:tc>
                  <a:txBody>
                    <a:bodyPr/>
                    <a:lstStyle/>
                    <a:p>
                      <a:pPr marL="0" marR="0">
                        <a:lnSpc>
                          <a:spcPct val="115000"/>
                        </a:lnSpc>
                        <a:spcBef>
                          <a:spcPts val="0"/>
                        </a:spcBef>
                        <a:spcAft>
                          <a:spcPts val="0"/>
                        </a:spcAft>
                      </a:pPr>
                      <a:r>
                        <a:rPr lang="en-US" sz="2000">
                          <a:effectLst/>
                        </a:rPr>
                        <a:t>Opening stock</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b"/>
                </a:tc>
              </a:tr>
              <a:tr h="333458">
                <a:tc>
                  <a:txBody>
                    <a:bodyPr/>
                    <a:lstStyle/>
                    <a:p>
                      <a:pPr marL="0" marR="0">
                        <a:lnSpc>
                          <a:spcPct val="115000"/>
                        </a:lnSpc>
                        <a:spcBef>
                          <a:spcPts val="0"/>
                        </a:spcBef>
                        <a:spcAft>
                          <a:spcPts val="0"/>
                        </a:spcAft>
                      </a:pPr>
                      <a:r>
                        <a:rPr lang="en-US" sz="2000">
                          <a:effectLst/>
                        </a:rPr>
                        <a:t>Purchases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2000">
                          <a:effectLst/>
                        </a:rPr>
                        <a:t>154,870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b"/>
                </a:tc>
              </a:tr>
              <a:tr h="333458">
                <a:tc>
                  <a:txBody>
                    <a:bodyPr/>
                    <a:lstStyle/>
                    <a:p>
                      <a:pPr marL="0" marR="0">
                        <a:lnSpc>
                          <a:spcPct val="115000"/>
                        </a:lnSpc>
                        <a:spcBef>
                          <a:spcPts val="0"/>
                        </a:spcBef>
                        <a:spcAft>
                          <a:spcPts val="0"/>
                        </a:spcAft>
                      </a:pPr>
                      <a:r>
                        <a:rPr lang="en-US" sz="2000" dirty="0">
                          <a:effectLst/>
                        </a:rPr>
                        <a:t>Less: closing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2000">
                          <a:effectLst/>
                        </a:rPr>
                        <a:t>-16,280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2000">
                          <a:effectLst/>
                        </a:rPr>
                        <a:t>-138,590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33458">
                <a:tc>
                  <a:txBody>
                    <a:bodyPr/>
                    <a:lstStyle/>
                    <a:p>
                      <a:pPr marL="0" marR="0">
                        <a:lnSpc>
                          <a:spcPct val="115000"/>
                        </a:lnSpc>
                        <a:spcBef>
                          <a:spcPts val="0"/>
                        </a:spcBef>
                        <a:spcAft>
                          <a:spcPts val="0"/>
                        </a:spcAft>
                      </a:pPr>
                      <a:r>
                        <a:rPr lang="en-US" sz="2000">
                          <a:effectLst/>
                        </a:rPr>
                        <a:t>Gross profit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2000">
                          <a:effectLst/>
                        </a:rPr>
                        <a:t>127,310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33265">
                <a:tc>
                  <a:txBody>
                    <a:bodyPr/>
                    <a:lstStyle/>
                    <a:p>
                      <a:pPr marL="0" marR="0">
                        <a:lnSpc>
                          <a:spcPct val="115000"/>
                        </a:lnSpc>
                        <a:spcBef>
                          <a:spcPts val="0"/>
                        </a:spcBef>
                        <a:spcAft>
                          <a:spcPts val="0"/>
                        </a:spcAft>
                      </a:pPr>
                      <a:r>
                        <a:rPr lang="en-US" sz="2000">
                          <a:effectLst/>
                        </a:rPr>
                        <a:t>Less: Expenses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b"/>
                </a:tc>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b"/>
                </a:tc>
              </a:tr>
              <a:tr h="333458">
                <a:tc>
                  <a:txBody>
                    <a:bodyPr/>
                    <a:lstStyle/>
                    <a:p>
                      <a:pPr marL="0" marR="0">
                        <a:lnSpc>
                          <a:spcPct val="115000"/>
                        </a:lnSpc>
                        <a:spcBef>
                          <a:spcPts val="0"/>
                        </a:spcBef>
                        <a:spcAft>
                          <a:spcPts val="0"/>
                        </a:spcAft>
                      </a:pPr>
                      <a:r>
                        <a:rPr lang="en-US" sz="2000">
                          <a:effectLst/>
                        </a:rPr>
                        <a:t>Rent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2000">
                          <a:effectLst/>
                        </a:rPr>
                        <a:t>4,200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b"/>
                </a:tc>
              </a:tr>
              <a:tr h="347509">
                <a:tc>
                  <a:txBody>
                    <a:bodyPr/>
                    <a:lstStyle/>
                    <a:p>
                      <a:pPr marL="0" marR="0">
                        <a:lnSpc>
                          <a:spcPct val="115000"/>
                        </a:lnSpc>
                        <a:spcBef>
                          <a:spcPts val="0"/>
                        </a:spcBef>
                        <a:spcAft>
                          <a:spcPts val="0"/>
                        </a:spcAft>
                      </a:pPr>
                      <a:r>
                        <a:rPr lang="en-US" sz="2000">
                          <a:effectLst/>
                        </a:rPr>
                        <a:t>Lighting and heating expenses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2000">
                          <a:effectLst/>
                        </a:rPr>
                        <a:t>530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b"/>
                </a:tc>
              </a:tr>
              <a:tr h="333458">
                <a:tc>
                  <a:txBody>
                    <a:bodyPr/>
                    <a:lstStyle/>
                    <a:p>
                      <a:pPr marL="0" marR="0">
                        <a:lnSpc>
                          <a:spcPct val="115000"/>
                        </a:lnSpc>
                        <a:spcBef>
                          <a:spcPts val="0"/>
                        </a:spcBef>
                        <a:spcAft>
                          <a:spcPts val="0"/>
                        </a:spcAft>
                      </a:pPr>
                      <a:r>
                        <a:rPr lang="en-US" sz="2000">
                          <a:effectLst/>
                        </a:rPr>
                        <a:t>Salaries and Wages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2000">
                          <a:effectLst/>
                        </a:rPr>
                        <a:t>51,400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b"/>
                </a:tc>
              </a:tr>
              <a:tr h="333458">
                <a:tc>
                  <a:txBody>
                    <a:bodyPr/>
                    <a:lstStyle/>
                    <a:p>
                      <a:pPr marL="0" marR="0">
                        <a:lnSpc>
                          <a:spcPct val="115000"/>
                        </a:lnSpc>
                        <a:spcBef>
                          <a:spcPts val="0"/>
                        </a:spcBef>
                        <a:spcAft>
                          <a:spcPts val="0"/>
                        </a:spcAft>
                      </a:pPr>
                      <a:r>
                        <a:rPr lang="en-US" sz="2000">
                          <a:effectLst/>
                        </a:rPr>
                        <a:t>Insurance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2000">
                          <a:effectLst/>
                        </a:rPr>
                        <a:t>2,100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b"/>
                </a:tc>
              </a:tr>
              <a:tr h="333458">
                <a:tc>
                  <a:txBody>
                    <a:bodyPr/>
                    <a:lstStyle/>
                    <a:p>
                      <a:pPr marL="0" marR="0">
                        <a:lnSpc>
                          <a:spcPct val="115000"/>
                        </a:lnSpc>
                        <a:spcBef>
                          <a:spcPts val="0"/>
                        </a:spcBef>
                        <a:spcAft>
                          <a:spcPts val="0"/>
                        </a:spcAft>
                      </a:pPr>
                      <a:r>
                        <a:rPr lang="en-US" sz="2000">
                          <a:effectLst/>
                        </a:rPr>
                        <a:t>Sundry expenses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2000">
                          <a:effectLst/>
                        </a:rPr>
                        <a:t>412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b"/>
                </a:tc>
              </a:tr>
              <a:tr h="333458">
                <a:tc>
                  <a:txBody>
                    <a:bodyPr/>
                    <a:lstStyle/>
                    <a:p>
                      <a:pPr marL="0" marR="0">
                        <a:lnSpc>
                          <a:spcPct val="115000"/>
                        </a:lnSpc>
                        <a:spcBef>
                          <a:spcPts val="0"/>
                        </a:spcBef>
                        <a:spcAft>
                          <a:spcPts val="0"/>
                        </a:spcAft>
                      </a:pPr>
                      <a:r>
                        <a:rPr lang="en-US" sz="2000">
                          <a:effectLst/>
                        </a:rPr>
                        <a:t>Motor running expenses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2000">
                          <a:effectLst/>
                        </a:rPr>
                        <a:t>4,110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2000">
                          <a:effectLst/>
                        </a:rPr>
                        <a:t>-62,752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333458">
                <a:tc>
                  <a:txBody>
                    <a:bodyPr/>
                    <a:lstStyle/>
                    <a:p>
                      <a:pPr marL="0" marR="0">
                        <a:lnSpc>
                          <a:spcPct val="115000"/>
                        </a:lnSpc>
                        <a:spcBef>
                          <a:spcPts val="0"/>
                        </a:spcBef>
                        <a:spcAft>
                          <a:spcPts val="0"/>
                        </a:spcAft>
                      </a:pPr>
                      <a:r>
                        <a:rPr lang="en-US" sz="2000">
                          <a:effectLst/>
                        </a:rPr>
                        <a:t>Profit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endParaRPr lang="en-US" sz="200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15000"/>
                        </a:lnSpc>
                        <a:spcBef>
                          <a:spcPts val="0"/>
                        </a:spcBef>
                        <a:spcAft>
                          <a:spcPts val="0"/>
                        </a:spcAft>
                      </a:pPr>
                      <a:r>
                        <a:rPr lang="en-US" sz="2000" dirty="0">
                          <a:effectLst/>
                        </a:rPr>
                        <a:t>64,558</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spTree>
    <p:extLst>
      <p:ext uri="{BB962C8B-B14F-4D97-AF65-F5344CB8AC3E}">
        <p14:creationId xmlns:p14="http://schemas.microsoft.com/office/powerpoint/2010/main" xmlns="" val="525331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en-US" b="1" dirty="0" smtClean="0"/>
              <a:t>Statement of financial position (SOFP</a:t>
            </a:r>
            <a:r>
              <a:rPr lang="en-US" b="1" dirty="0" smtClean="0"/>
              <a:t>)- Balance Sheet</a:t>
            </a:r>
            <a:endParaRPr lang="en-US" dirty="0"/>
          </a:p>
        </p:txBody>
      </p:sp>
      <p:sp>
        <p:nvSpPr>
          <p:cNvPr id="3" name="Content Placeholder 2"/>
          <p:cNvSpPr>
            <a:spLocks noGrp="1"/>
          </p:cNvSpPr>
          <p:nvPr>
            <p:ph idx="1"/>
          </p:nvPr>
        </p:nvSpPr>
        <p:spPr>
          <a:xfrm>
            <a:off x="585788" y="2052918"/>
            <a:ext cx="10615612" cy="4805082"/>
          </a:xfrm>
        </p:spPr>
        <p:txBody>
          <a:bodyPr>
            <a:normAutofit fontScale="85000" lnSpcReduction="10000"/>
          </a:bodyPr>
          <a:lstStyle/>
          <a:p>
            <a:pPr algn="just"/>
            <a:r>
              <a:rPr lang="en-US" dirty="0" smtClean="0"/>
              <a:t>A </a:t>
            </a:r>
            <a:r>
              <a:rPr lang="en-US" b="1" dirty="0" smtClean="0"/>
              <a:t>statement of financial position is a statement of assets, liabilities and capital of a business at a </a:t>
            </a:r>
            <a:r>
              <a:rPr lang="en-US" b="1" dirty="0" smtClean="0"/>
              <a:t>given </a:t>
            </a:r>
            <a:r>
              <a:rPr lang="en-US" dirty="0" smtClean="0"/>
              <a:t>moment. It </a:t>
            </a:r>
            <a:r>
              <a:rPr lang="en-US" dirty="0" smtClean="0"/>
              <a:t>discloses the state of affairs of the entity at that moment. Usually a statement of financial position is </a:t>
            </a:r>
            <a:r>
              <a:rPr lang="en-US" dirty="0" smtClean="0"/>
              <a:t>prepared at </a:t>
            </a:r>
            <a:r>
              <a:rPr lang="en-US" dirty="0" smtClean="0"/>
              <a:t>the end of the accounting year. The elements of a statement of financial position </a:t>
            </a:r>
            <a:r>
              <a:rPr lang="en-US" dirty="0" smtClean="0"/>
              <a:t>are: </a:t>
            </a:r>
          </a:p>
          <a:p>
            <a:pPr algn="just"/>
            <a:r>
              <a:rPr lang="en-US" b="1" dirty="0" smtClean="0"/>
              <a:t>Assets </a:t>
            </a:r>
            <a:r>
              <a:rPr lang="en-US" b="1" dirty="0" smtClean="0"/>
              <a:t>include what the entity owns or what it has to receive in </a:t>
            </a:r>
            <a:r>
              <a:rPr lang="en-US" b="1" dirty="0" smtClean="0"/>
              <a:t>the </a:t>
            </a:r>
            <a:r>
              <a:rPr lang="en-US" dirty="0" smtClean="0"/>
              <a:t>future. </a:t>
            </a:r>
          </a:p>
          <a:p>
            <a:pPr algn="just"/>
            <a:r>
              <a:rPr lang="en-US" b="1" dirty="0" smtClean="0"/>
              <a:t>Liabilities </a:t>
            </a:r>
            <a:r>
              <a:rPr lang="en-US" b="1" dirty="0" smtClean="0"/>
              <a:t>indicate the amounts due from the entity </a:t>
            </a:r>
            <a:r>
              <a:rPr lang="en-US" b="1" dirty="0" smtClean="0"/>
              <a:t>to </a:t>
            </a:r>
            <a:r>
              <a:rPr lang="en-US" dirty="0" smtClean="0"/>
              <a:t>outsiders</a:t>
            </a:r>
            <a:r>
              <a:rPr lang="en-US" dirty="0" smtClean="0"/>
              <a:t>.</a:t>
            </a:r>
          </a:p>
          <a:p>
            <a:pPr algn="just"/>
            <a:r>
              <a:rPr lang="en-US" b="1" dirty="0" smtClean="0"/>
              <a:t>Capital represents the amount that was invested by the owners into the business and the amount </a:t>
            </a:r>
            <a:r>
              <a:rPr lang="en-US" b="1" dirty="0" smtClean="0"/>
              <a:t>of Profit </a:t>
            </a:r>
            <a:r>
              <a:rPr lang="en-US" b="1" dirty="0" smtClean="0"/>
              <a:t>retained in the business (i.e. to the extent it is not withdrawn by the owners).</a:t>
            </a:r>
          </a:p>
          <a:p>
            <a:pPr algn="just"/>
            <a:r>
              <a:rPr lang="en-US" dirty="0" smtClean="0"/>
              <a:t>Any transaction or event has an effect on these three categories.</a:t>
            </a:r>
          </a:p>
          <a:p>
            <a:pPr algn="just"/>
            <a:r>
              <a:rPr lang="en-US" dirty="0" smtClean="0"/>
              <a:t>A statement of financial position is based on the accounting equation. This equation can be presented in </a:t>
            </a:r>
            <a:r>
              <a:rPr lang="en-US" dirty="0" smtClean="0"/>
              <a:t>a manner </a:t>
            </a:r>
            <a:r>
              <a:rPr lang="en-US" dirty="0" smtClean="0"/>
              <a:t>where the total of capital and liabilities is equal to the total of assets or where</a:t>
            </a:r>
          </a:p>
          <a:p>
            <a:pPr algn="just"/>
            <a:r>
              <a:rPr lang="en-US" b="1" dirty="0" smtClean="0"/>
              <a:t>Capital = Assets - Liabilities</a:t>
            </a:r>
          </a:p>
          <a:p>
            <a:pPr algn="just"/>
            <a:r>
              <a:rPr lang="en-US" dirty="0" smtClean="0"/>
              <a:t>The only difference between the statement of financial position and the accounting equation is that a </a:t>
            </a:r>
            <a:r>
              <a:rPr lang="en-US" dirty="0" smtClean="0"/>
              <a:t>statement of </a:t>
            </a:r>
            <a:r>
              <a:rPr lang="en-US" dirty="0" smtClean="0"/>
              <a:t>financial position is in a detailed format. It contains the assets and liabilities of the entity, grouped in a </a:t>
            </a:r>
            <a:r>
              <a:rPr lang="en-US" dirty="0" smtClean="0"/>
              <a:t>suitable manner</a:t>
            </a:r>
            <a:endParaRPr lang="en-US"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783764" cy="1400530"/>
          </a:xfrm>
        </p:spPr>
        <p:txBody>
          <a:bodyPr/>
          <a:lstStyle/>
          <a:p>
            <a:r>
              <a:rPr lang="en-US" b="1" dirty="0" smtClean="0"/>
              <a:t>Purpose of statement of financial position</a:t>
            </a:r>
            <a:endParaRPr lang="en-US" dirty="0"/>
          </a:p>
        </p:txBody>
      </p:sp>
      <p:sp>
        <p:nvSpPr>
          <p:cNvPr id="3" name="Content Placeholder 2"/>
          <p:cNvSpPr>
            <a:spLocks noGrp="1"/>
          </p:cNvSpPr>
          <p:nvPr>
            <p:ph idx="1"/>
          </p:nvPr>
        </p:nvSpPr>
        <p:spPr>
          <a:xfrm>
            <a:off x="1114425" y="2000250"/>
            <a:ext cx="10172699" cy="4643438"/>
          </a:xfrm>
        </p:spPr>
        <p:txBody>
          <a:bodyPr>
            <a:normAutofit/>
          </a:bodyPr>
          <a:lstStyle/>
          <a:p>
            <a:pPr algn="just"/>
            <a:r>
              <a:rPr lang="en-US" sz="2400" dirty="0" smtClean="0"/>
              <a:t>The worth of the business can be </a:t>
            </a:r>
            <a:r>
              <a:rPr lang="en-US" sz="2400" dirty="0" smtClean="0"/>
              <a:t>ascertained.</a:t>
            </a:r>
          </a:p>
          <a:p>
            <a:pPr algn="just"/>
            <a:r>
              <a:rPr lang="en-US" sz="2400" dirty="0" smtClean="0"/>
              <a:t>The </a:t>
            </a:r>
            <a:r>
              <a:rPr lang="en-US" sz="2400" dirty="0" smtClean="0"/>
              <a:t>lenders use statement of financial </a:t>
            </a:r>
            <a:r>
              <a:rPr lang="en-US" sz="2400" dirty="0" smtClean="0"/>
              <a:t>position to </a:t>
            </a:r>
            <a:r>
              <a:rPr lang="en-US" sz="2400" dirty="0" smtClean="0"/>
              <a:t>make a decision regarding provision of </a:t>
            </a:r>
            <a:r>
              <a:rPr lang="en-US" sz="2400" dirty="0" smtClean="0"/>
              <a:t>finance.</a:t>
            </a:r>
          </a:p>
          <a:p>
            <a:pPr algn="just"/>
            <a:r>
              <a:rPr lang="en-US" sz="2400" dirty="0" smtClean="0"/>
              <a:t>It </a:t>
            </a:r>
            <a:r>
              <a:rPr lang="en-US" sz="2400" dirty="0" smtClean="0"/>
              <a:t>helps as information to take major decisions such as expansion.</a:t>
            </a:r>
          </a:p>
          <a:p>
            <a:pPr algn="just"/>
            <a:r>
              <a:rPr lang="en-US" sz="2400" dirty="0" smtClean="0"/>
              <a:t>The </a:t>
            </a:r>
            <a:r>
              <a:rPr lang="en-US" sz="2400" dirty="0" smtClean="0"/>
              <a:t>risk bearing capacity of the entity can be known.</a:t>
            </a:r>
          </a:p>
          <a:p>
            <a:pPr algn="just"/>
            <a:r>
              <a:rPr lang="en-US" sz="2400" dirty="0" smtClean="0"/>
              <a:t>The </a:t>
            </a:r>
            <a:r>
              <a:rPr lang="en-US" sz="2400" dirty="0" smtClean="0"/>
              <a:t>comparison of statement of financial position helps to know where the business was and where it </a:t>
            </a:r>
            <a:r>
              <a:rPr lang="en-US" sz="2400" dirty="0" smtClean="0"/>
              <a:t>is now</a:t>
            </a:r>
            <a:r>
              <a:rPr lang="en-US" sz="2400" dirty="0" smtClean="0"/>
              <a:t>.</a:t>
            </a:r>
          </a:p>
          <a:p>
            <a:pPr algn="just"/>
            <a:r>
              <a:rPr lang="en-US" sz="2400" dirty="0" smtClean="0"/>
              <a:t>(f) Liquidity position of the entity can be calculated by </a:t>
            </a:r>
            <a:r>
              <a:rPr lang="en-US" sz="2400" dirty="0" smtClean="0"/>
              <a:t>analyzing </a:t>
            </a:r>
            <a:r>
              <a:rPr lang="en-US" sz="2400" dirty="0" smtClean="0"/>
              <a:t>the ratios.</a:t>
            </a:r>
            <a:endParaRPr lang="en-US" sz="2400"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Proforma of Statement of financial position</a:t>
            </a:r>
            <a:endParaRPr lang="en-US"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29</a:t>
            </a:fld>
            <a:endParaRPr lang="en-US"/>
          </a:p>
        </p:txBody>
      </p:sp>
      <p:pic>
        <p:nvPicPr>
          <p:cNvPr id="8194" name="Picture 2" descr="C:\Users\hp\Desktop\Capture K.JPG"/>
          <p:cNvPicPr>
            <a:picLocks noGrp="1" noChangeAspect="1" noChangeArrowheads="1"/>
          </p:cNvPicPr>
          <p:nvPr>
            <p:ph idx="1"/>
          </p:nvPr>
        </p:nvPicPr>
        <p:blipFill>
          <a:blip r:embed="rId2"/>
          <a:srcRect/>
          <a:stretch>
            <a:fillRect/>
          </a:stretch>
        </p:blipFill>
        <p:spPr bwMode="auto">
          <a:xfrm>
            <a:off x="628650" y="2052638"/>
            <a:ext cx="9572625" cy="4805362"/>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Diagram </a:t>
            </a:r>
            <a:r>
              <a:rPr lang="en-US" b="1" dirty="0" smtClean="0"/>
              <a:t>1: </a:t>
            </a:r>
            <a:r>
              <a:rPr lang="en-US" b="1" dirty="0" smtClean="0"/>
              <a:t>The accounting cycle</a:t>
            </a:r>
            <a:endParaRPr lang="en-US"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3</a:t>
            </a:fld>
            <a:endParaRPr lang="en-US" dirty="0"/>
          </a:p>
        </p:txBody>
      </p:sp>
      <p:pic>
        <p:nvPicPr>
          <p:cNvPr id="5122" name="Picture 2"/>
          <p:cNvPicPr>
            <a:picLocks noGrp="1" noChangeAspect="1" noChangeArrowheads="1"/>
          </p:cNvPicPr>
          <p:nvPr>
            <p:ph idx="1"/>
          </p:nvPr>
        </p:nvPicPr>
        <p:blipFill>
          <a:blip r:embed="rId2"/>
          <a:srcRect/>
          <a:stretch>
            <a:fillRect/>
          </a:stretch>
        </p:blipFill>
        <p:spPr bwMode="auto">
          <a:xfrm>
            <a:off x="700088" y="1743075"/>
            <a:ext cx="10515600" cy="5114925"/>
          </a:xfrm>
          <a:prstGeom prst="rect">
            <a:avLst/>
          </a:prstGeom>
          <a:noFill/>
          <a:ln w="9525">
            <a:noFill/>
            <a:miter lim="800000"/>
            <a:headEnd/>
            <a:tailEnd/>
          </a:ln>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t>Proforma of Statement of financial position</a:t>
            </a:r>
            <a:endParaRPr lang="en-US"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30</a:t>
            </a:fld>
            <a:endParaRPr lang="en-US"/>
          </a:p>
        </p:txBody>
      </p:sp>
      <p:pic>
        <p:nvPicPr>
          <p:cNvPr id="9218" name="Picture 2" descr="C:\Users\hp\Desktop\Capture M.JPG"/>
          <p:cNvPicPr>
            <a:picLocks noGrp="1" noChangeAspect="1" noChangeArrowheads="1"/>
          </p:cNvPicPr>
          <p:nvPr>
            <p:ph idx="1"/>
          </p:nvPr>
        </p:nvPicPr>
        <p:blipFill>
          <a:blip r:embed="rId2"/>
          <a:srcRect/>
          <a:stretch>
            <a:fillRect/>
          </a:stretch>
        </p:blipFill>
        <p:spPr bwMode="auto">
          <a:xfrm>
            <a:off x="685800" y="2028826"/>
            <a:ext cx="10129838" cy="4829174"/>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46111" y="452718"/>
            <a:ext cx="9404723" cy="918882"/>
          </a:xfrm>
        </p:spPr>
        <p:txBody>
          <a:bodyPr/>
          <a:lstStyle/>
          <a:p>
            <a:r>
              <a:rPr lang="en-US" b="1" dirty="0"/>
              <a:t>Balance Sheet Defined</a:t>
            </a:r>
          </a:p>
        </p:txBody>
      </p:sp>
      <p:sp>
        <p:nvSpPr>
          <p:cNvPr id="5124" name="Text Box 4"/>
          <p:cNvSpPr txBox="1">
            <a:spLocks noChangeArrowheads="1"/>
          </p:cNvSpPr>
          <p:nvPr/>
        </p:nvSpPr>
        <p:spPr bwMode="auto">
          <a:xfrm>
            <a:off x="2286000" y="2286000"/>
            <a:ext cx="8001000" cy="14938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234950" indent="222250">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buFontTx/>
              <a:buChar char="•"/>
            </a:pPr>
            <a:r>
              <a:rPr lang="en-US" sz="3200" b="1" dirty="0">
                <a:latin typeface="Arial" panose="020B0604020202020204" pitchFamily="34" charset="0"/>
              </a:rPr>
              <a:t> List of Assets Owned and Debts Owed</a:t>
            </a:r>
          </a:p>
          <a:p>
            <a:pPr lvl="1">
              <a:buFontTx/>
              <a:buChar char="–"/>
            </a:pPr>
            <a:r>
              <a:rPr lang="en-US" b="1" dirty="0">
                <a:latin typeface="Arial" panose="020B0604020202020204" pitchFamily="34" charset="0"/>
              </a:rPr>
              <a:t>At a point in time</a:t>
            </a:r>
          </a:p>
          <a:p>
            <a:pPr lvl="1">
              <a:buFontTx/>
              <a:buChar char="–"/>
            </a:pPr>
            <a:r>
              <a:rPr lang="en-US" b="1" dirty="0">
                <a:latin typeface="Arial" panose="020B0604020202020204" pitchFamily="34" charset="0"/>
              </a:rPr>
              <a:t>With dollar values attached</a:t>
            </a:r>
            <a:r>
              <a:rPr lang="en-US" sz="3600" b="1" dirty="0">
                <a:latin typeface="Arial" panose="020B0604020202020204" pitchFamily="34" charset="0"/>
              </a:rPr>
              <a:t> </a:t>
            </a:r>
          </a:p>
        </p:txBody>
      </p:sp>
      <p:sp>
        <p:nvSpPr>
          <p:cNvPr id="5126" name="Line 6"/>
          <p:cNvSpPr>
            <a:spLocks noChangeShapeType="1"/>
          </p:cNvSpPr>
          <p:nvPr/>
        </p:nvSpPr>
        <p:spPr bwMode="auto">
          <a:xfrm>
            <a:off x="3657600" y="5334000"/>
            <a:ext cx="4876800"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5127" name="Text Box 7"/>
          <p:cNvSpPr txBox="1">
            <a:spLocks noChangeArrowheads="1"/>
          </p:cNvSpPr>
          <p:nvPr/>
        </p:nvSpPr>
        <p:spPr bwMode="auto">
          <a:xfrm>
            <a:off x="2576945" y="3810001"/>
            <a:ext cx="6414655" cy="27238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en-US" sz="3600" b="1" dirty="0">
                <a:latin typeface="Arial" panose="020B0604020202020204" pitchFamily="34" charset="0"/>
              </a:rPr>
              <a:t>+ $ Assets</a:t>
            </a:r>
          </a:p>
          <a:p>
            <a:pPr>
              <a:spcBef>
                <a:spcPct val="50000"/>
              </a:spcBef>
            </a:pPr>
            <a:r>
              <a:rPr lang="en-US" sz="3600" b="1" dirty="0">
                <a:latin typeface="Arial" panose="020B0604020202020204" pitchFamily="34" charset="0"/>
              </a:rPr>
              <a:t>-  $ Liabilities (Debts)</a:t>
            </a:r>
          </a:p>
          <a:p>
            <a:pPr>
              <a:spcBef>
                <a:spcPct val="50000"/>
              </a:spcBef>
            </a:pPr>
            <a:r>
              <a:rPr lang="en-US" sz="3600" b="1" dirty="0">
                <a:latin typeface="Arial" panose="020B0604020202020204" pitchFamily="34" charset="0"/>
              </a:rPr>
              <a:t>= $ Net Worth or Equity</a:t>
            </a:r>
          </a:p>
          <a:p>
            <a:pPr>
              <a:spcBef>
                <a:spcPct val="50000"/>
              </a:spcBef>
            </a:pPr>
            <a:endParaRPr lang="en-US" b="1" dirty="0"/>
          </a:p>
        </p:txBody>
      </p:sp>
    </p:spTree>
    <p:extLst>
      <p:ext uri="{BB962C8B-B14F-4D97-AF65-F5344CB8AC3E}">
        <p14:creationId xmlns:p14="http://schemas.microsoft.com/office/powerpoint/2010/main" xmlns="" val="73234777"/>
      </p:ext>
    </p:extLst>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wipe(down)">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124"/>
                                        </p:tgtEl>
                                        <p:attrNameLst>
                                          <p:attrName>style.visibility</p:attrName>
                                        </p:attrNameLst>
                                      </p:cBhvr>
                                      <p:to>
                                        <p:strVal val="visible"/>
                                      </p:to>
                                    </p:set>
                                    <p:animEffect transition="in" filter="wipe(down)">
                                      <p:cBhvr>
                                        <p:cTn id="12" dur="500"/>
                                        <p:tgtEl>
                                          <p:spTgt spid="512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127"/>
                                        </p:tgtEl>
                                        <p:attrNameLst>
                                          <p:attrName>style.visibility</p:attrName>
                                        </p:attrNameLst>
                                      </p:cBhvr>
                                      <p:to>
                                        <p:strVal val="visible"/>
                                      </p:to>
                                    </p:set>
                                    <p:animEffect transition="in" filter="wipe(down)">
                                      <p:cBhvr>
                                        <p:cTn id="17" dur="500"/>
                                        <p:tgtEl>
                                          <p:spTgt spid="5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5124" grpId="0"/>
      <p:bldP spid="512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63237"/>
            <a:ext cx="8596668" cy="715530"/>
          </a:xfrm>
        </p:spPr>
        <p:txBody>
          <a:bodyPr>
            <a:normAutofit fontScale="90000"/>
          </a:bodyPr>
          <a:lstStyle/>
          <a:p>
            <a:r>
              <a:rPr lang="en-US" dirty="0"/>
              <a:t>BALANCE SHEET LAYOUT</a:t>
            </a:r>
          </a:p>
        </p:txBody>
      </p:sp>
      <p:sp>
        <p:nvSpPr>
          <p:cNvPr id="3" name="Content Placeholder 2"/>
          <p:cNvSpPr>
            <a:spLocks noGrp="1"/>
          </p:cNvSpPr>
          <p:nvPr>
            <p:ph idx="1"/>
          </p:nvPr>
        </p:nvSpPr>
        <p:spPr>
          <a:xfrm>
            <a:off x="871538" y="1239549"/>
            <a:ext cx="10515600" cy="5618451"/>
          </a:xfrm>
        </p:spPr>
        <p:txBody>
          <a:bodyPr>
            <a:noAutofit/>
          </a:bodyPr>
          <a:lstStyle/>
          <a:p>
            <a:pPr lvl="0">
              <a:buFont typeface="Wingdings" panose="05000000000000000000" pitchFamily="2" charset="2"/>
              <a:buChar char="q"/>
            </a:pPr>
            <a:r>
              <a:rPr lang="en-US" sz="5400" b="1" dirty="0" smtClean="0">
                <a:solidFill>
                  <a:srgbClr val="FF0000"/>
                </a:solidFill>
                <a:latin typeface="Garamond" panose="02020404030301010803" pitchFamily="18" charset="0"/>
              </a:rPr>
              <a:t>Asset</a:t>
            </a:r>
            <a:endParaRPr lang="en-US" sz="5400" b="1" dirty="0">
              <a:solidFill>
                <a:srgbClr val="FF0000"/>
              </a:solidFill>
              <a:latin typeface="Garamond" panose="02020404030301010803" pitchFamily="18" charset="0"/>
            </a:endParaRPr>
          </a:p>
          <a:p>
            <a:pPr>
              <a:buFont typeface="Wingdings" panose="05000000000000000000" pitchFamily="2" charset="2"/>
              <a:buChar char="v"/>
            </a:pPr>
            <a:r>
              <a:rPr lang="en-US" sz="3200" dirty="0">
                <a:latin typeface="Garamond" panose="02020404030301010803" pitchFamily="18" charset="0"/>
              </a:rPr>
              <a:t>Two types of asset, fixed assets and current </a:t>
            </a:r>
            <a:r>
              <a:rPr lang="en-US" sz="3200" dirty="0" smtClean="0">
                <a:latin typeface="Garamond" panose="02020404030301010803" pitchFamily="18" charset="0"/>
              </a:rPr>
              <a:t>assets</a:t>
            </a:r>
          </a:p>
          <a:p>
            <a:pPr>
              <a:buFont typeface="Courier New" panose="02070309020205020404" pitchFamily="49" charset="0"/>
              <a:buChar char="o"/>
            </a:pPr>
            <a:r>
              <a:rPr lang="en-US" sz="3200" b="1" dirty="0" smtClean="0">
                <a:latin typeface="Garamond" panose="02020404030301010803" pitchFamily="18" charset="0"/>
              </a:rPr>
              <a:t>Non current Assets/</a:t>
            </a:r>
            <a:r>
              <a:rPr lang="en-US" sz="3200" b="1" dirty="0" smtClean="0">
                <a:latin typeface="Garamond" panose="02020404030301010803" pitchFamily="18" charset="0"/>
              </a:rPr>
              <a:t>Fixed </a:t>
            </a:r>
            <a:r>
              <a:rPr lang="en-US" sz="3200" b="1" dirty="0">
                <a:latin typeface="Garamond" panose="02020404030301010803" pitchFamily="18" charset="0"/>
              </a:rPr>
              <a:t>assets</a:t>
            </a:r>
            <a:endParaRPr lang="en-US" sz="3200" dirty="0">
              <a:latin typeface="Garamond" panose="02020404030301010803" pitchFamily="18" charset="0"/>
            </a:endParaRPr>
          </a:p>
          <a:p>
            <a:pPr>
              <a:buFont typeface="Wingdings" panose="05000000000000000000" pitchFamily="2" charset="2"/>
              <a:buChar char="§"/>
            </a:pPr>
            <a:r>
              <a:rPr lang="en-US" sz="3200" b="1" dirty="0">
                <a:latin typeface="Garamond" panose="02020404030301010803" pitchFamily="18" charset="0"/>
              </a:rPr>
              <a:t>Fixed assets </a:t>
            </a:r>
            <a:r>
              <a:rPr lang="en-US" sz="3200" dirty="0">
                <a:latin typeface="Garamond" panose="02020404030301010803" pitchFamily="18" charset="0"/>
              </a:rPr>
              <a:t>are assets </a:t>
            </a:r>
            <a:r>
              <a:rPr lang="en-US" sz="3200" dirty="0" smtClean="0">
                <a:latin typeface="Garamond" panose="02020404030301010803" pitchFamily="18" charset="0"/>
              </a:rPr>
              <a:t>that:</a:t>
            </a:r>
            <a:endParaRPr lang="en-US" sz="3200" dirty="0">
              <a:latin typeface="Garamond" panose="02020404030301010803" pitchFamily="18" charset="0"/>
            </a:endParaRPr>
          </a:p>
          <a:p>
            <a:pPr lvl="0">
              <a:buFont typeface="Wingdings" panose="05000000000000000000" pitchFamily="2" charset="2"/>
              <a:buChar char="§"/>
            </a:pPr>
            <a:r>
              <a:rPr lang="en-US" sz="3200" dirty="0">
                <a:latin typeface="Garamond" panose="02020404030301010803" pitchFamily="18" charset="0"/>
              </a:rPr>
              <a:t>W</a:t>
            </a:r>
            <a:r>
              <a:rPr lang="en-US" sz="3200" dirty="0" smtClean="0">
                <a:latin typeface="Garamond" panose="02020404030301010803" pitchFamily="18" charset="0"/>
              </a:rPr>
              <a:t>ere </a:t>
            </a:r>
            <a:r>
              <a:rPr lang="en-US" sz="3200" dirty="0">
                <a:latin typeface="Garamond" panose="02020404030301010803" pitchFamily="18" charset="0"/>
              </a:rPr>
              <a:t>not bought primarily to be sold; but</a:t>
            </a:r>
          </a:p>
          <a:p>
            <a:pPr lvl="0">
              <a:buFont typeface="Wingdings" panose="05000000000000000000" pitchFamily="2" charset="2"/>
              <a:buChar char="§"/>
            </a:pPr>
            <a:r>
              <a:rPr lang="en-US" sz="3200" dirty="0">
                <a:latin typeface="Garamond" panose="02020404030301010803" pitchFamily="18" charset="0"/>
              </a:rPr>
              <a:t>A</a:t>
            </a:r>
            <a:r>
              <a:rPr lang="en-US" sz="3200" dirty="0" smtClean="0">
                <a:latin typeface="Garamond" panose="02020404030301010803" pitchFamily="18" charset="0"/>
              </a:rPr>
              <a:t>re </a:t>
            </a:r>
            <a:r>
              <a:rPr lang="en-US" sz="3200" dirty="0">
                <a:latin typeface="Garamond" panose="02020404030301010803" pitchFamily="18" charset="0"/>
              </a:rPr>
              <a:t>to be used in the business; and</a:t>
            </a:r>
          </a:p>
          <a:p>
            <a:pPr lvl="0">
              <a:buFont typeface="Wingdings" panose="05000000000000000000" pitchFamily="2" charset="2"/>
              <a:buChar char="§"/>
            </a:pPr>
            <a:r>
              <a:rPr lang="en-US" sz="3200" dirty="0">
                <a:latin typeface="Garamond" panose="02020404030301010803" pitchFamily="18" charset="0"/>
              </a:rPr>
              <a:t>A</a:t>
            </a:r>
            <a:r>
              <a:rPr lang="en-US" sz="3200" dirty="0" smtClean="0">
                <a:latin typeface="Garamond" panose="02020404030301010803" pitchFamily="18" charset="0"/>
              </a:rPr>
              <a:t>re </a:t>
            </a:r>
            <a:r>
              <a:rPr lang="en-US" sz="3200" dirty="0">
                <a:latin typeface="Garamond" panose="02020404030301010803" pitchFamily="18" charset="0"/>
              </a:rPr>
              <a:t>expected to be of use to the business for a long time.</a:t>
            </a:r>
          </a:p>
          <a:p>
            <a:pPr>
              <a:buFont typeface="Wingdings" panose="05000000000000000000" pitchFamily="2" charset="2"/>
              <a:buChar char="v"/>
            </a:pPr>
            <a:r>
              <a:rPr lang="en-US" sz="3200" i="1" dirty="0">
                <a:latin typeface="Garamond" panose="02020404030301010803" pitchFamily="18" charset="0"/>
              </a:rPr>
              <a:t>Examples</a:t>
            </a:r>
            <a:r>
              <a:rPr lang="en-US" sz="3200" dirty="0">
                <a:latin typeface="Garamond" panose="02020404030301010803" pitchFamily="18" charset="0"/>
              </a:rPr>
              <a:t>: buildings, machinery, motor vehicles, fixtures and fittings</a:t>
            </a:r>
          </a:p>
        </p:txBody>
      </p:sp>
      <p:sp>
        <p:nvSpPr>
          <p:cNvPr id="6" name="Slide Number Placeholder 5"/>
          <p:cNvSpPr>
            <a:spLocks noGrp="1"/>
          </p:cNvSpPr>
          <p:nvPr>
            <p:ph type="sldNum" sz="quarter" idx="12"/>
          </p:nvPr>
        </p:nvSpPr>
        <p:spPr/>
        <p:txBody>
          <a:bodyPr/>
          <a:lstStyle/>
          <a:p>
            <a:fld id="{CBD84080-699B-4950-9DC1-9A3AEFF24C82}" type="slidenum">
              <a:rPr lang="en-US" smtClean="0"/>
              <a:pPr/>
              <a:t>32</a:t>
            </a:fld>
            <a:endParaRPr lang="en-US"/>
          </a:p>
        </p:txBody>
      </p:sp>
    </p:spTree>
    <p:extLst>
      <p:ext uri="{BB962C8B-B14F-4D97-AF65-F5344CB8AC3E}">
        <p14:creationId xmlns:p14="http://schemas.microsoft.com/office/powerpoint/2010/main" xmlns="" val="160305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arn(inVertic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arn(inVertical)">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95730"/>
            <a:ext cx="8596668" cy="660234"/>
          </a:xfrm>
        </p:spPr>
        <p:txBody>
          <a:bodyPr>
            <a:normAutofit fontScale="90000"/>
          </a:bodyPr>
          <a:lstStyle/>
          <a:p>
            <a:r>
              <a:rPr lang="en-US" dirty="0"/>
              <a:t>BALANCE SHEET LAYOUT</a:t>
            </a:r>
          </a:p>
        </p:txBody>
      </p:sp>
      <p:sp>
        <p:nvSpPr>
          <p:cNvPr id="3" name="Content Placeholder 2"/>
          <p:cNvSpPr>
            <a:spLocks noGrp="1"/>
          </p:cNvSpPr>
          <p:nvPr>
            <p:ph idx="1"/>
          </p:nvPr>
        </p:nvSpPr>
        <p:spPr>
          <a:xfrm>
            <a:off x="800099" y="1157287"/>
            <a:ext cx="10329864" cy="5271221"/>
          </a:xfrm>
        </p:spPr>
        <p:txBody>
          <a:bodyPr>
            <a:noAutofit/>
          </a:bodyPr>
          <a:lstStyle/>
          <a:p>
            <a:pPr>
              <a:buFont typeface="Wingdings" panose="05000000000000000000" pitchFamily="2" charset="2"/>
              <a:buChar char="q"/>
            </a:pPr>
            <a:r>
              <a:rPr lang="en-US" sz="3200" dirty="0">
                <a:latin typeface="Garamond" panose="02020404030301010803" pitchFamily="18" charset="0"/>
              </a:rPr>
              <a:t>Note:-</a:t>
            </a:r>
          </a:p>
          <a:p>
            <a:pPr>
              <a:buFont typeface="Wingdings" panose="05000000000000000000" pitchFamily="2" charset="2"/>
              <a:buChar char="q"/>
            </a:pPr>
            <a:r>
              <a:rPr lang="en-US" sz="3200" dirty="0">
                <a:latin typeface="Garamond" panose="02020404030301010803" pitchFamily="18" charset="0"/>
              </a:rPr>
              <a:t>Fixed assets are listed first in the balance sheet starting with those the business will keep the longest, down to those which will not be kept so long. For instance:</a:t>
            </a:r>
          </a:p>
          <a:p>
            <a:pPr>
              <a:buFont typeface="Wingdings" panose="05000000000000000000" pitchFamily="2" charset="2"/>
              <a:buChar char="q"/>
            </a:pPr>
            <a:r>
              <a:rPr lang="en-US" sz="3200" b="1" dirty="0" smtClean="0">
                <a:latin typeface="Garamond" panose="02020404030301010803" pitchFamily="18" charset="0"/>
              </a:rPr>
              <a:t>Non current assets/Fixed </a:t>
            </a:r>
            <a:r>
              <a:rPr lang="en-US" sz="3200" b="1" dirty="0">
                <a:latin typeface="Garamond" panose="02020404030301010803" pitchFamily="18" charset="0"/>
              </a:rPr>
              <a:t>Assets</a:t>
            </a:r>
            <a:endParaRPr lang="en-US" sz="3200" dirty="0">
              <a:latin typeface="Garamond" panose="02020404030301010803" pitchFamily="18" charset="0"/>
            </a:endParaRPr>
          </a:p>
          <a:p>
            <a:pPr lvl="0">
              <a:buFont typeface="Wingdings" panose="05000000000000000000" pitchFamily="2" charset="2"/>
              <a:buChar char="q"/>
            </a:pPr>
            <a:r>
              <a:rPr lang="en-US" sz="3200" dirty="0">
                <a:latin typeface="Garamond" panose="02020404030301010803" pitchFamily="18" charset="0"/>
              </a:rPr>
              <a:t>Land and buildings</a:t>
            </a:r>
          </a:p>
          <a:p>
            <a:pPr lvl="0">
              <a:buFont typeface="Wingdings" panose="05000000000000000000" pitchFamily="2" charset="2"/>
              <a:buChar char="q"/>
            </a:pPr>
            <a:r>
              <a:rPr lang="en-US" sz="3200" dirty="0">
                <a:latin typeface="Garamond" panose="02020404030301010803" pitchFamily="18" charset="0"/>
              </a:rPr>
              <a:t>Fixtures and fittings</a:t>
            </a:r>
          </a:p>
          <a:p>
            <a:pPr lvl="0">
              <a:buFont typeface="Wingdings" panose="05000000000000000000" pitchFamily="2" charset="2"/>
              <a:buChar char="q"/>
            </a:pPr>
            <a:r>
              <a:rPr lang="en-US" sz="3200" dirty="0">
                <a:latin typeface="Garamond" panose="02020404030301010803" pitchFamily="18" charset="0"/>
              </a:rPr>
              <a:t>Machinery</a:t>
            </a:r>
          </a:p>
          <a:p>
            <a:pPr lvl="0">
              <a:buFont typeface="Wingdings" panose="05000000000000000000" pitchFamily="2" charset="2"/>
              <a:buChar char="q"/>
            </a:pPr>
            <a:r>
              <a:rPr lang="en-US" sz="3200" dirty="0" smtClean="0">
                <a:latin typeface="Garamond" panose="02020404030301010803" pitchFamily="18" charset="0"/>
              </a:rPr>
              <a:t>Motor </a:t>
            </a:r>
            <a:r>
              <a:rPr lang="en-US" sz="3200" dirty="0">
                <a:latin typeface="Garamond" panose="02020404030301010803" pitchFamily="18" charset="0"/>
              </a:rPr>
              <a:t>vehicles</a:t>
            </a:r>
          </a:p>
        </p:txBody>
      </p:sp>
      <p:sp>
        <p:nvSpPr>
          <p:cNvPr id="6" name="Slide Number Placeholder 5"/>
          <p:cNvSpPr>
            <a:spLocks noGrp="1"/>
          </p:cNvSpPr>
          <p:nvPr>
            <p:ph type="sldNum" sz="quarter" idx="12"/>
          </p:nvPr>
        </p:nvSpPr>
        <p:spPr/>
        <p:txBody>
          <a:bodyPr/>
          <a:lstStyle/>
          <a:p>
            <a:fld id="{CBD84080-699B-4950-9DC1-9A3AEFF24C82}" type="slidenum">
              <a:rPr lang="en-US" smtClean="0"/>
              <a:pPr/>
              <a:t>33</a:t>
            </a:fld>
            <a:endParaRPr lang="en-US"/>
          </a:p>
        </p:txBody>
      </p:sp>
    </p:spTree>
    <p:extLst>
      <p:ext uri="{BB962C8B-B14F-4D97-AF65-F5344CB8AC3E}">
        <p14:creationId xmlns:p14="http://schemas.microsoft.com/office/powerpoint/2010/main" xmlns="" val="3259330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arn(inVertical)">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55" y="124692"/>
            <a:ext cx="9107747" cy="938724"/>
          </a:xfrm>
        </p:spPr>
        <p:txBody>
          <a:bodyPr/>
          <a:lstStyle/>
          <a:p>
            <a:r>
              <a:rPr lang="en-US" dirty="0"/>
              <a:t>BALANCE SHEET LAYOUT</a:t>
            </a:r>
          </a:p>
        </p:txBody>
      </p:sp>
      <p:sp>
        <p:nvSpPr>
          <p:cNvPr id="3" name="Content Placeholder 2"/>
          <p:cNvSpPr>
            <a:spLocks noGrp="1"/>
          </p:cNvSpPr>
          <p:nvPr>
            <p:ph idx="1"/>
          </p:nvPr>
        </p:nvSpPr>
        <p:spPr>
          <a:xfrm>
            <a:off x="500063" y="1014413"/>
            <a:ext cx="10601325" cy="5843587"/>
          </a:xfrm>
        </p:spPr>
        <p:txBody>
          <a:bodyPr>
            <a:noAutofit/>
          </a:bodyPr>
          <a:lstStyle/>
          <a:p>
            <a:pPr>
              <a:buFont typeface="Wingdings" panose="05000000000000000000" pitchFamily="2" charset="2"/>
              <a:buChar char="q"/>
            </a:pPr>
            <a:r>
              <a:rPr lang="en-US" sz="2400" b="1" dirty="0">
                <a:latin typeface="Times New Roman" pitchFamily="18" charset="0"/>
                <a:cs typeface="Times New Roman" pitchFamily="18" charset="0"/>
              </a:rPr>
              <a:t>Current assets</a:t>
            </a:r>
            <a:endParaRPr lang="en-US" sz="2400" dirty="0">
              <a:latin typeface="Times New Roman" pitchFamily="18" charset="0"/>
              <a:cs typeface="Times New Roman" pitchFamily="18" charset="0"/>
            </a:endParaRPr>
          </a:p>
          <a:p>
            <a:pPr>
              <a:buFont typeface="Wingdings" panose="05000000000000000000" pitchFamily="2" charset="2"/>
              <a:buChar char="q"/>
            </a:pPr>
            <a:r>
              <a:rPr lang="en-US" sz="2400" b="1" dirty="0">
                <a:latin typeface="Times New Roman" pitchFamily="18" charset="0"/>
                <a:cs typeface="Times New Roman" pitchFamily="18" charset="0"/>
              </a:rPr>
              <a:t>Current assets </a:t>
            </a:r>
            <a:r>
              <a:rPr lang="en-US" sz="2400" dirty="0">
                <a:latin typeface="Times New Roman" pitchFamily="18" charset="0"/>
                <a:cs typeface="Times New Roman" pitchFamily="18" charset="0"/>
              </a:rPr>
              <a:t>are assets that are likely to change in the short term and certainly within twelve months of the balance sheet date. They include items held for resale at a profit, amounts owed by debtors, cash in the bank, and cash in hand.</a:t>
            </a:r>
          </a:p>
          <a:p>
            <a:r>
              <a:rPr lang="en-US" sz="2400" dirty="0">
                <a:latin typeface="Times New Roman" pitchFamily="18" charset="0"/>
                <a:cs typeface="Times New Roman" pitchFamily="18" charset="0"/>
              </a:rPr>
              <a:t>These are listed in increasing order of liquidity. That is, starting with the asset furthest away from being turned into cash, finishing with cash itself. For instance:</a:t>
            </a:r>
          </a:p>
          <a:p>
            <a:pPr>
              <a:buFont typeface="Wingdings" panose="05000000000000000000" pitchFamily="2" charset="2"/>
              <a:buChar char="v"/>
            </a:pPr>
            <a:r>
              <a:rPr lang="en-US" sz="2400" b="1" dirty="0">
                <a:latin typeface="Times New Roman" pitchFamily="18" charset="0"/>
                <a:cs typeface="Times New Roman" pitchFamily="18" charset="0"/>
              </a:rPr>
              <a:t>Current Assets</a:t>
            </a:r>
            <a:endParaRPr lang="en-US" sz="2400" dirty="0">
              <a:latin typeface="Times New Roman" pitchFamily="18" charset="0"/>
              <a:cs typeface="Times New Roman" pitchFamily="18" charset="0"/>
            </a:endParaRPr>
          </a:p>
          <a:p>
            <a:pPr lvl="0"/>
            <a:r>
              <a:rPr lang="en-US" sz="2400" dirty="0">
                <a:latin typeface="Times New Roman" pitchFamily="18" charset="0"/>
                <a:cs typeface="Times New Roman" pitchFamily="18" charset="0"/>
              </a:rPr>
              <a:t>Stock</a:t>
            </a:r>
          </a:p>
          <a:p>
            <a:pPr lvl="0"/>
            <a:r>
              <a:rPr lang="en-US" sz="2400" dirty="0">
                <a:latin typeface="Times New Roman" pitchFamily="18" charset="0"/>
                <a:cs typeface="Times New Roman" pitchFamily="18" charset="0"/>
              </a:rPr>
              <a:t>Debtors</a:t>
            </a:r>
          </a:p>
          <a:p>
            <a:pPr lvl="0"/>
            <a:r>
              <a:rPr lang="en-US" sz="2400" dirty="0">
                <a:latin typeface="Times New Roman" pitchFamily="18" charset="0"/>
                <a:cs typeface="Times New Roman" pitchFamily="18" charset="0"/>
              </a:rPr>
              <a:t>Cash at bank</a:t>
            </a:r>
          </a:p>
          <a:p>
            <a:pPr lvl="0"/>
            <a:r>
              <a:rPr lang="en-US" sz="2400" dirty="0">
                <a:latin typeface="Times New Roman" pitchFamily="18" charset="0"/>
                <a:cs typeface="Times New Roman" pitchFamily="18" charset="0"/>
              </a:rPr>
              <a:t>Cash in hand</a:t>
            </a:r>
          </a:p>
        </p:txBody>
      </p:sp>
      <p:sp>
        <p:nvSpPr>
          <p:cNvPr id="6" name="Slide Number Placeholder 5"/>
          <p:cNvSpPr>
            <a:spLocks noGrp="1"/>
          </p:cNvSpPr>
          <p:nvPr>
            <p:ph type="sldNum" sz="quarter" idx="12"/>
          </p:nvPr>
        </p:nvSpPr>
        <p:spPr/>
        <p:txBody>
          <a:bodyPr/>
          <a:lstStyle/>
          <a:p>
            <a:fld id="{CBD84080-699B-4950-9DC1-9A3AEFF24C82}" type="slidenum">
              <a:rPr lang="en-US" smtClean="0"/>
              <a:pPr/>
              <a:t>34</a:t>
            </a:fld>
            <a:endParaRPr lang="en-US"/>
          </a:p>
        </p:txBody>
      </p:sp>
    </p:spTree>
    <p:extLst>
      <p:ext uri="{BB962C8B-B14F-4D97-AF65-F5344CB8AC3E}">
        <p14:creationId xmlns:p14="http://schemas.microsoft.com/office/powerpoint/2010/main" xmlns="" val="4088907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arn(inVertic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arn(inVertical)">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382" y="152401"/>
            <a:ext cx="9024620" cy="911016"/>
          </a:xfrm>
        </p:spPr>
        <p:txBody>
          <a:bodyPr>
            <a:normAutofit/>
          </a:bodyPr>
          <a:lstStyle/>
          <a:p>
            <a:r>
              <a:rPr lang="en-US" dirty="0"/>
              <a:t>BALANCE SHEET LAYOUT</a:t>
            </a:r>
          </a:p>
        </p:txBody>
      </p:sp>
      <p:sp>
        <p:nvSpPr>
          <p:cNvPr id="3" name="Content Placeholder 2"/>
          <p:cNvSpPr>
            <a:spLocks noGrp="1"/>
          </p:cNvSpPr>
          <p:nvPr>
            <p:ph idx="1"/>
          </p:nvPr>
        </p:nvSpPr>
        <p:spPr>
          <a:xfrm>
            <a:off x="249382" y="1371600"/>
            <a:ext cx="9906000" cy="5375563"/>
          </a:xfrm>
        </p:spPr>
        <p:txBody>
          <a:bodyPr>
            <a:normAutofit fontScale="92500" lnSpcReduction="20000"/>
          </a:bodyPr>
          <a:lstStyle/>
          <a:p>
            <a:pPr lvl="0">
              <a:buFont typeface="Wingdings" panose="05000000000000000000" pitchFamily="2" charset="2"/>
              <a:buChar char="q"/>
            </a:pPr>
            <a:r>
              <a:rPr lang="en-US" sz="3200" b="1" dirty="0">
                <a:latin typeface="Garamond" panose="02020404030301010803" pitchFamily="18" charset="0"/>
              </a:rPr>
              <a:t>Liabilities</a:t>
            </a:r>
            <a:endParaRPr lang="en-US" sz="3200" dirty="0">
              <a:latin typeface="Garamond" panose="02020404030301010803" pitchFamily="18" charset="0"/>
            </a:endParaRPr>
          </a:p>
          <a:p>
            <a:pPr>
              <a:buFont typeface="Wingdings" panose="05000000000000000000" pitchFamily="2" charset="2"/>
              <a:buChar char="v"/>
            </a:pPr>
            <a:r>
              <a:rPr lang="en-US" sz="3200" dirty="0" smtClean="0">
                <a:latin typeface="Garamond" panose="02020404030301010803" pitchFamily="18" charset="0"/>
              </a:rPr>
              <a:t>Two categories of liabilities, current liabilities and long-term liabilities</a:t>
            </a:r>
          </a:p>
          <a:p>
            <a:pPr>
              <a:buFont typeface="Wingdings" panose="05000000000000000000" pitchFamily="2" charset="2"/>
              <a:buChar char="v"/>
            </a:pPr>
            <a:r>
              <a:rPr lang="en-US" sz="3200" b="1" dirty="0" smtClean="0">
                <a:latin typeface="Garamond" panose="02020404030301010803" pitchFamily="18" charset="0"/>
              </a:rPr>
              <a:t>Current liabilities</a:t>
            </a:r>
            <a:endParaRPr lang="en-US" sz="3200" dirty="0" smtClean="0">
              <a:latin typeface="Garamond" panose="02020404030301010803" pitchFamily="18" charset="0"/>
            </a:endParaRPr>
          </a:p>
          <a:p>
            <a:r>
              <a:rPr lang="en-US" sz="3200" b="1" dirty="0" smtClean="0">
                <a:latin typeface="Garamond" panose="02020404030301010803" pitchFamily="18" charset="0"/>
              </a:rPr>
              <a:t>Current liabilities </a:t>
            </a:r>
            <a:r>
              <a:rPr lang="en-US" sz="3200" dirty="0" smtClean="0">
                <a:latin typeface="Garamond" panose="02020404030301010803" pitchFamily="18" charset="0"/>
              </a:rPr>
              <a:t>are items that have to be paid within a year of the balance sheet date.</a:t>
            </a:r>
          </a:p>
          <a:p>
            <a:r>
              <a:rPr lang="en-US" sz="3200" i="1" dirty="0" smtClean="0">
                <a:latin typeface="Garamond" panose="02020404030301010803" pitchFamily="18" charset="0"/>
              </a:rPr>
              <a:t>Examples</a:t>
            </a:r>
            <a:r>
              <a:rPr lang="en-US" sz="3200" dirty="0" smtClean="0">
                <a:latin typeface="Garamond" panose="02020404030301010803" pitchFamily="18" charset="0"/>
              </a:rPr>
              <a:t>: bank overdrafts, amounts due to creditors for the purchase of goods for resale.</a:t>
            </a:r>
          </a:p>
          <a:p>
            <a:r>
              <a:rPr lang="en-US" sz="3200" b="1" dirty="0" smtClean="0">
                <a:latin typeface="Garamond" panose="02020404030301010803" pitchFamily="18" charset="0"/>
              </a:rPr>
              <a:t>Long-term liabilities</a:t>
            </a:r>
          </a:p>
          <a:p>
            <a:r>
              <a:rPr lang="en-US" sz="3200" b="1" dirty="0" smtClean="0">
                <a:latin typeface="Garamond" panose="02020404030301010803" pitchFamily="18" charset="0"/>
              </a:rPr>
              <a:t>Long-term liabilities </a:t>
            </a:r>
            <a:r>
              <a:rPr lang="en-US" sz="3200" dirty="0" smtClean="0">
                <a:latin typeface="Garamond" panose="02020404030301010803" pitchFamily="18" charset="0"/>
              </a:rPr>
              <a:t>are items that have to be paid more than a year after the balance sheet date.</a:t>
            </a:r>
          </a:p>
          <a:p>
            <a:r>
              <a:rPr lang="en-US" sz="3200" i="1" dirty="0" smtClean="0">
                <a:latin typeface="Garamond" panose="02020404030301010803" pitchFamily="18" charset="0"/>
              </a:rPr>
              <a:t>Examples</a:t>
            </a:r>
            <a:r>
              <a:rPr lang="en-US" sz="3200" dirty="0" smtClean="0">
                <a:latin typeface="Garamond" panose="02020404030301010803" pitchFamily="18" charset="0"/>
              </a:rPr>
              <a:t>: bank loans, loans from other businesses</a:t>
            </a:r>
            <a:r>
              <a:rPr lang="en-US" sz="3200" dirty="0" smtClean="0"/>
              <a:t>.</a:t>
            </a:r>
            <a:endParaRPr lang="en-US" sz="3200" dirty="0"/>
          </a:p>
        </p:txBody>
      </p:sp>
      <p:sp>
        <p:nvSpPr>
          <p:cNvPr id="4" name="Date Placeholder 3"/>
          <p:cNvSpPr>
            <a:spLocks noGrp="1"/>
          </p:cNvSpPr>
          <p:nvPr>
            <p:ph type="dt" sz="half" idx="10"/>
          </p:nvPr>
        </p:nvSpPr>
        <p:spPr/>
        <p:txBody>
          <a:bodyPr/>
          <a:lstStyle/>
          <a:p>
            <a:fld id="{85F20B72-DC83-41D0-BE0C-D2B54F61B9CA}" type="datetime1">
              <a:rPr lang="en-US" smtClean="0"/>
              <a:pPr/>
              <a:t>12/22/2019</a:t>
            </a:fld>
            <a:endParaRPr lang="en-US"/>
          </a:p>
        </p:txBody>
      </p:sp>
      <p:sp>
        <p:nvSpPr>
          <p:cNvPr id="5" name="Footer Placeholder 4"/>
          <p:cNvSpPr>
            <a:spLocks noGrp="1"/>
          </p:cNvSpPr>
          <p:nvPr>
            <p:ph type="ftr" sz="quarter" idx="11"/>
          </p:nvPr>
        </p:nvSpPr>
        <p:spPr/>
        <p:txBody>
          <a:bodyPr/>
          <a:lstStyle/>
          <a:p>
            <a:r>
              <a:rPr lang="en-US" smtClean="0"/>
              <a:t>Mbeya University of Science and Technology</a:t>
            </a:r>
            <a:endParaRPr lang="en-US"/>
          </a:p>
        </p:txBody>
      </p:sp>
      <p:sp>
        <p:nvSpPr>
          <p:cNvPr id="6" name="Slide Number Placeholder 5"/>
          <p:cNvSpPr>
            <a:spLocks noGrp="1"/>
          </p:cNvSpPr>
          <p:nvPr>
            <p:ph type="sldNum" sz="quarter" idx="12"/>
          </p:nvPr>
        </p:nvSpPr>
        <p:spPr/>
        <p:txBody>
          <a:bodyPr/>
          <a:lstStyle/>
          <a:p>
            <a:fld id="{CBD84080-699B-4950-9DC1-9A3AEFF24C82}" type="slidenum">
              <a:rPr lang="en-US" smtClean="0"/>
              <a:pPr/>
              <a:t>35</a:t>
            </a:fld>
            <a:endParaRPr lang="en-US"/>
          </a:p>
        </p:txBody>
      </p:sp>
    </p:spTree>
    <p:extLst>
      <p:ext uri="{BB962C8B-B14F-4D97-AF65-F5344CB8AC3E}">
        <p14:creationId xmlns:p14="http://schemas.microsoft.com/office/powerpoint/2010/main" xmlns="" val="3037572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arn(inVertic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arn(inVertical)">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40327" y="457200"/>
            <a:ext cx="9365673" cy="1143000"/>
          </a:xfrm>
        </p:spPr>
        <p:txBody>
          <a:bodyPr/>
          <a:lstStyle/>
          <a:p>
            <a:r>
              <a:rPr lang="en-US" b="1" dirty="0"/>
              <a:t>Balance </a:t>
            </a:r>
            <a:r>
              <a:rPr lang="en-US" b="1" dirty="0" smtClean="0"/>
              <a:t>Sheet</a:t>
            </a:r>
            <a:endParaRPr lang="en-US" b="1" dirty="0"/>
          </a:p>
        </p:txBody>
      </p:sp>
      <p:sp>
        <p:nvSpPr>
          <p:cNvPr id="9219" name="Rectangle 3"/>
          <p:cNvSpPr>
            <a:spLocks noGrp="1" noChangeArrowheads="1"/>
          </p:cNvSpPr>
          <p:nvPr>
            <p:ph type="body" idx="1"/>
          </p:nvPr>
        </p:nvSpPr>
        <p:spPr>
          <a:xfrm>
            <a:off x="415636" y="1246909"/>
            <a:ext cx="9642764" cy="5292436"/>
          </a:xfrm>
        </p:spPr>
        <p:txBody>
          <a:bodyPr>
            <a:normAutofit/>
          </a:bodyPr>
          <a:lstStyle/>
          <a:p>
            <a:pPr>
              <a:lnSpc>
                <a:spcPct val="90000"/>
              </a:lnSpc>
              <a:buFont typeface="Wingdings" panose="05000000000000000000" pitchFamily="2" charset="2"/>
              <a:buChar char="q"/>
            </a:pPr>
            <a:r>
              <a:rPr lang="en-US" sz="3600" b="1" dirty="0"/>
              <a:t>Asset Types</a:t>
            </a:r>
            <a:endParaRPr lang="en-US" sz="3600" b="1" dirty="0" smtClean="0"/>
          </a:p>
          <a:p>
            <a:pPr>
              <a:lnSpc>
                <a:spcPct val="90000"/>
              </a:lnSpc>
              <a:buFont typeface="Wingdings" panose="05000000000000000000" pitchFamily="2" charset="2"/>
              <a:buChar char="q"/>
            </a:pPr>
            <a:r>
              <a:rPr lang="en-US" sz="3600" b="1" dirty="0" smtClean="0"/>
              <a:t>Current </a:t>
            </a:r>
            <a:r>
              <a:rPr lang="en-US" sz="3600" b="1" dirty="0"/>
              <a:t>assets  (&lt;1 year)</a:t>
            </a:r>
          </a:p>
          <a:p>
            <a:pPr lvl="1">
              <a:lnSpc>
                <a:spcPct val="90000"/>
              </a:lnSpc>
              <a:buFont typeface="Wingdings" panose="05000000000000000000" pitchFamily="2" charset="2"/>
              <a:buChar char="q"/>
            </a:pPr>
            <a:r>
              <a:rPr lang="en-US" sz="2400" b="1" dirty="0"/>
              <a:t>Consumed or converted to cash in 12 months e.g. crops, market livestock, prepaid expenses</a:t>
            </a:r>
            <a:r>
              <a:rPr lang="en-US" sz="2400" b="1" dirty="0" smtClean="0"/>
              <a:t>, cash</a:t>
            </a:r>
            <a:r>
              <a:rPr lang="en-US" sz="2400" b="1" dirty="0"/>
              <a:t>, savings</a:t>
            </a:r>
            <a:endParaRPr lang="en-US" sz="2000" b="1" dirty="0"/>
          </a:p>
          <a:p>
            <a:pPr>
              <a:lnSpc>
                <a:spcPct val="90000"/>
              </a:lnSpc>
              <a:buFont typeface="Wingdings" panose="05000000000000000000" pitchFamily="2" charset="2"/>
              <a:buChar char="q"/>
            </a:pPr>
            <a:r>
              <a:rPr lang="en-US" sz="3600" b="1" dirty="0"/>
              <a:t>Intermediate (1-10 years)</a:t>
            </a:r>
          </a:p>
          <a:p>
            <a:pPr lvl="1">
              <a:lnSpc>
                <a:spcPct val="90000"/>
              </a:lnSpc>
              <a:buFont typeface="Wingdings" panose="05000000000000000000" pitchFamily="2" charset="2"/>
              <a:buChar char="q"/>
            </a:pPr>
            <a:r>
              <a:rPr lang="en-US" sz="2400" b="1" dirty="0"/>
              <a:t>e.g. machinery, breeding livestock, equipment, stocks, some buildings</a:t>
            </a:r>
          </a:p>
          <a:p>
            <a:pPr>
              <a:lnSpc>
                <a:spcPct val="90000"/>
              </a:lnSpc>
              <a:buFont typeface="Wingdings" panose="05000000000000000000" pitchFamily="2" charset="2"/>
              <a:buChar char="q"/>
            </a:pPr>
            <a:r>
              <a:rPr lang="en-US" sz="3600" b="1" dirty="0"/>
              <a:t>Long Term (&gt;10 years)</a:t>
            </a:r>
          </a:p>
          <a:p>
            <a:pPr lvl="1">
              <a:lnSpc>
                <a:spcPct val="90000"/>
              </a:lnSpc>
              <a:buFont typeface="Wingdings" panose="05000000000000000000" pitchFamily="2" charset="2"/>
              <a:buChar char="q"/>
            </a:pPr>
            <a:r>
              <a:rPr lang="en-US" sz="2400" b="1" dirty="0"/>
              <a:t>e.g. land, buildings, stocks</a:t>
            </a:r>
          </a:p>
          <a:p>
            <a:pPr lvl="1">
              <a:lnSpc>
                <a:spcPct val="90000"/>
              </a:lnSpc>
              <a:buFont typeface="Wingdings" panose="05000000000000000000" pitchFamily="2" charset="2"/>
              <a:buChar char="q"/>
            </a:pPr>
            <a:r>
              <a:rPr lang="en-US" sz="2400" b="1" dirty="0"/>
              <a:t>Selling would typically decrease volume or size of business</a:t>
            </a:r>
            <a:endParaRPr lang="en-US" sz="2000" b="1" dirty="0"/>
          </a:p>
        </p:txBody>
      </p:sp>
    </p:spTree>
    <p:extLst>
      <p:ext uri="{BB962C8B-B14F-4D97-AF65-F5344CB8AC3E}">
        <p14:creationId xmlns:p14="http://schemas.microsoft.com/office/powerpoint/2010/main" xmlns="" val="1935929663"/>
      </p:ext>
    </p:extLst>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wipe(down)">
                                      <p:cBhvr>
                                        <p:cTn id="7" dur="5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219">
                                            <p:txEl>
                                              <p:pRg st="0" end="0"/>
                                            </p:txEl>
                                          </p:spTgt>
                                        </p:tgtEl>
                                        <p:attrNameLst>
                                          <p:attrName>style.visibility</p:attrName>
                                        </p:attrNameLst>
                                      </p:cBhvr>
                                      <p:to>
                                        <p:strVal val="visible"/>
                                      </p:to>
                                    </p:set>
                                    <p:animEffect transition="in" filter="wipe(down)">
                                      <p:cBhvr>
                                        <p:cTn id="12" dur="500"/>
                                        <p:tgtEl>
                                          <p:spTgt spid="92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219">
                                            <p:txEl>
                                              <p:pRg st="1" end="1"/>
                                            </p:txEl>
                                          </p:spTgt>
                                        </p:tgtEl>
                                        <p:attrNameLst>
                                          <p:attrName>style.visibility</p:attrName>
                                        </p:attrNameLst>
                                      </p:cBhvr>
                                      <p:to>
                                        <p:strVal val="visible"/>
                                      </p:to>
                                    </p:set>
                                    <p:animEffect transition="in" filter="wipe(down)">
                                      <p:cBhvr>
                                        <p:cTn id="17" dur="500"/>
                                        <p:tgtEl>
                                          <p:spTgt spid="921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9219">
                                            <p:txEl>
                                              <p:pRg st="2" end="2"/>
                                            </p:txEl>
                                          </p:spTgt>
                                        </p:tgtEl>
                                        <p:attrNameLst>
                                          <p:attrName>style.visibility</p:attrName>
                                        </p:attrNameLst>
                                      </p:cBhvr>
                                      <p:to>
                                        <p:strVal val="visible"/>
                                      </p:to>
                                    </p:set>
                                    <p:animEffect transition="in" filter="wipe(down)">
                                      <p:cBhvr>
                                        <p:cTn id="22" dur="500"/>
                                        <p:tgtEl>
                                          <p:spTgt spid="921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219">
                                            <p:txEl>
                                              <p:pRg st="3" end="3"/>
                                            </p:txEl>
                                          </p:spTgt>
                                        </p:tgtEl>
                                        <p:attrNameLst>
                                          <p:attrName>style.visibility</p:attrName>
                                        </p:attrNameLst>
                                      </p:cBhvr>
                                      <p:to>
                                        <p:strVal val="visible"/>
                                      </p:to>
                                    </p:set>
                                    <p:animEffect transition="in" filter="wipe(down)">
                                      <p:cBhvr>
                                        <p:cTn id="27" dur="500"/>
                                        <p:tgtEl>
                                          <p:spTgt spid="921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9219">
                                            <p:txEl>
                                              <p:pRg st="4" end="4"/>
                                            </p:txEl>
                                          </p:spTgt>
                                        </p:tgtEl>
                                        <p:attrNameLst>
                                          <p:attrName>style.visibility</p:attrName>
                                        </p:attrNameLst>
                                      </p:cBhvr>
                                      <p:to>
                                        <p:strVal val="visible"/>
                                      </p:to>
                                    </p:set>
                                    <p:animEffect transition="in" filter="wipe(down)">
                                      <p:cBhvr>
                                        <p:cTn id="32" dur="500"/>
                                        <p:tgtEl>
                                          <p:spTgt spid="9219">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9219">
                                            <p:txEl>
                                              <p:pRg st="5" end="5"/>
                                            </p:txEl>
                                          </p:spTgt>
                                        </p:tgtEl>
                                        <p:attrNameLst>
                                          <p:attrName>style.visibility</p:attrName>
                                        </p:attrNameLst>
                                      </p:cBhvr>
                                      <p:to>
                                        <p:strVal val="visible"/>
                                      </p:to>
                                    </p:set>
                                    <p:animEffect transition="in" filter="wipe(down)">
                                      <p:cBhvr>
                                        <p:cTn id="37" dur="500"/>
                                        <p:tgtEl>
                                          <p:spTgt spid="9219">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9219">
                                            <p:txEl>
                                              <p:pRg st="6" end="6"/>
                                            </p:txEl>
                                          </p:spTgt>
                                        </p:tgtEl>
                                        <p:attrNameLst>
                                          <p:attrName>style.visibility</p:attrName>
                                        </p:attrNameLst>
                                      </p:cBhvr>
                                      <p:to>
                                        <p:strVal val="visible"/>
                                      </p:to>
                                    </p:set>
                                    <p:animEffect transition="in" filter="wipe(down)">
                                      <p:cBhvr>
                                        <p:cTn id="42" dur="500"/>
                                        <p:tgtEl>
                                          <p:spTgt spid="9219">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9219">
                                            <p:txEl>
                                              <p:pRg st="7" end="7"/>
                                            </p:txEl>
                                          </p:spTgt>
                                        </p:tgtEl>
                                        <p:attrNameLst>
                                          <p:attrName>style.visibility</p:attrName>
                                        </p:attrNameLst>
                                      </p:cBhvr>
                                      <p:to>
                                        <p:strVal val="visible"/>
                                      </p:to>
                                    </p:set>
                                    <p:animEffect transition="in" filter="wipe(down)">
                                      <p:cBhvr>
                                        <p:cTn id="47" dur="500"/>
                                        <p:tgtEl>
                                          <p:spTgt spid="92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374073" y="1427019"/>
            <a:ext cx="9684327" cy="5264726"/>
          </a:xfrm>
        </p:spPr>
        <p:txBody>
          <a:bodyPr/>
          <a:lstStyle/>
          <a:p>
            <a:pPr>
              <a:buFont typeface="Wingdings" panose="05000000000000000000" pitchFamily="2" charset="2"/>
              <a:buChar char="q"/>
            </a:pPr>
            <a:r>
              <a:rPr lang="en-US" sz="3600" b="1" dirty="0"/>
              <a:t>Current liabilities  (&lt;1 year)</a:t>
            </a:r>
          </a:p>
          <a:p>
            <a:pPr lvl="1">
              <a:buFont typeface="Wingdings" panose="05000000000000000000" pitchFamily="2" charset="2"/>
              <a:buChar char="q"/>
            </a:pPr>
            <a:r>
              <a:rPr lang="en-US" sz="2400" b="1" dirty="0"/>
              <a:t>To pay in the next 12 months e.g. bills, accrued interest, taxes, operating loans</a:t>
            </a:r>
          </a:p>
          <a:p>
            <a:pPr>
              <a:buFont typeface="Wingdings" panose="05000000000000000000" pitchFamily="2" charset="2"/>
              <a:buChar char="q"/>
            </a:pPr>
            <a:r>
              <a:rPr lang="en-US" sz="3600" b="1" dirty="0"/>
              <a:t>Intermediate (1-10 years)</a:t>
            </a:r>
          </a:p>
          <a:p>
            <a:pPr lvl="1">
              <a:buFont typeface="Wingdings" panose="05000000000000000000" pitchFamily="2" charset="2"/>
              <a:buChar char="q"/>
            </a:pPr>
            <a:r>
              <a:rPr lang="en-US" sz="2400" b="1" dirty="0"/>
              <a:t>What is scheduled to be paid in 1 to 10 years e.g.  machinery loans, special use buildings</a:t>
            </a:r>
          </a:p>
          <a:p>
            <a:pPr>
              <a:buFont typeface="Wingdings" panose="05000000000000000000" pitchFamily="2" charset="2"/>
              <a:buChar char="q"/>
            </a:pPr>
            <a:r>
              <a:rPr lang="en-US" sz="3600" b="1" dirty="0"/>
              <a:t>Long Term (&gt;10 years)</a:t>
            </a:r>
          </a:p>
          <a:p>
            <a:pPr lvl="1">
              <a:buFont typeface="Wingdings" panose="05000000000000000000" pitchFamily="2" charset="2"/>
              <a:buChar char="q"/>
            </a:pPr>
            <a:r>
              <a:rPr lang="en-US" sz="2400" b="1" dirty="0"/>
              <a:t>Scheduled originally to be paid in 11 or more years e.g. land debt, house payments</a:t>
            </a:r>
            <a:endParaRPr lang="en-US" b="1" dirty="0"/>
          </a:p>
        </p:txBody>
      </p:sp>
      <p:sp>
        <p:nvSpPr>
          <p:cNvPr id="43014" name="Rectangle 6"/>
          <p:cNvSpPr>
            <a:spLocks noGrp="1" noChangeArrowheads="1"/>
          </p:cNvSpPr>
          <p:nvPr>
            <p:ph type="title"/>
          </p:nvPr>
        </p:nvSpPr>
        <p:spPr>
          <a:xfrm>
            <a:off x="646111" y="452718"/>
            <a:ext cx="9404723" cy="974300"/>
          </a:xfrm>
          <a:noFill/>
          <a:ln/>
        </p:spPr>
        <p:txBody>
          <a:bodyPr/>
          <a:lstStyle/>
          <a:p>
            <a:r>
              <a:rPr lang="en-US" b="1" dirty="0"/>
              <a:t>Balance </a:t>
            </a:r>
            <a:r>
              <a:rPr lang="en-US" b="1" dirty="0" smtClean="0"/>
              <a:t>Sheet Debt </a:t>
            </a:r>
            <a:r>
              <a:rPr lang="en-US" b="1" dirty="0"/>
              <a:t>Types</a:t>
            </a:r>
          </a:p>
        </p:txBody>
      </p:sp>
    </p:spTree>
    <p:extLst>
      <p:ext uri="{BB962C8B-B14F-4D97-AF65-F5344CB8AC3E}">
        <p14:creationId xmlns:p14="http://schemas.microsoft.com/office/powerpoint/2010/main" xmlns="" val="3826495281"/>
      </p:ext>
    </p:extLst>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3014"/>
                                        </p:tgtEl>
                                        <p:attrNameLst>
                                          <p:attrName>style.visibility</p:attrName>
                                        </p:attrNameLst>
                                      </p:cBhvr>
                                      <p:to>
                                        <p:strVal val="visible"/>
                                      </p:to>
                                    </p:set>
                                    <p:animEffect transition="in" filter="wipe(down)">
                                      <p:cBhvr>
                                        <p:cTn id="7" dur="500"/>
                                        <p:tgtEl>
                                          <p:spTgt spid="430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3011">
                                            <p:txEl>
                                              <p:pRg st="0" end="0"/>
                                            </p:txEl>
                                          </p:spTgt>
                                        </p:tgtEl>
                                        <p:attrNameLst>
                                          <p:attrName>style.visibility</p:attrName>
                                        </p:attrNameLst>
                                      </p:cBhvr>
                                      <p:to>
                                        <p:strVal val="visible"/>
                                      </p:to>
                                    </p:set>
                                    <p:animEffect transition="in" filter="wipe(down)">
                                      <p:cBhvr>
                                        <p:cTn id="12" dur="500"/>
                                        <p:tgtEl>
                                          <p:spTgt spid="430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3011">
                                            <p:txEl>
                                              <p:pRg st="1" end="1"/>
                                            </p:txEl>
                                          </p:spTgt>
                                        </p:tgtEl>
                                        <p:attrNameLst>
                                          <p:attrName>style.visibility</p:attrName>
                                        </p:attrNameLst>
                                      </p:cBhvr>
                                      <p:to>
                                        <p:strVal val="visible"/>
                                      </p:to>
                                    </p:set>
                                    <p:animEffect transition="in" filter="wipe(down)">
                                      <p:cBhvr>
                                        <p:cTn id="17" dur="500"/>
                                        <p:tgtEl>
                                          <p:spTgt spid="430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3011">
                                            <p:txEl>
                                              <p:pRg st="2" end="2"/>
                                            </p:txEl>
                                          </p:spTgt>
                                        </p:tgtEl>
                                        <p:attrNameLst>
                                          <p:attrName>style.visibility</p:attrName>
                                        </p:attrNameLst>
                                      </p:cBhvr>
                                      <p:to>
                                        <p:strVal val="visible"/>
                                      </p:to>
                                    </p:set>
                                    <p:animEffect transition="in" filter="wipe(down)">
                                      <p:cBhvr>
                                        <p:cTn id="22" dur="500"/>
                                        <p:tgtEl>
                                          <p:spTgt spid="430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3011">
                                            <p:txEl>
                                              <p:pRg st="3" end="3"/>
                                            </p:txEl>
                                          </p:spTgt>
                                        </p:tgtEl>
                                        <p:attrNameLst>
                                          <p:attrName>style.visibility</p:attrName>
                                        </p:attrNameLst>
                                      </p:cBhvr>
                                      <p:to>
                                        <p:strVal val="visible"/>
                                      </p:to>
                                    </p:set>
                                    <p:animEffect transition="in" filter="wipe(down)">
                                      <p:cBhvr>
                                        <p:cTn id="27" dur="500"/>
                                        <p:tgtEl>
                                          <p:spTgt spid="43011">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3011">
                                            <p:txEl>
                                              <p:pRg st="4" end="4"/>
                                            </p:txEl>
                                          </p:spTgt>
                                        </p:tgtEl>
                                        <p:attrNameLst>
                                          <p:attrName>style.visibility</p:attrName>
                                        </p:attrNameLst>
                                      </p:cBhvr>
                                      <p:to>
                                        <p:strVal val="visible"/>
                                      </p:to>
                                    </p:set>
                                    <p:animEffect transition="in" filter="wipe(down)">
                                      <p:cBhvr>
                                        <p:cTn id="32" dur="500"/>
                                        <p:tgtEl>
                                          <p:spTgt spid="43011">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43011">
                                            <p:txEl>
                                              <p:pRg st="5" end="5"/>
                                            </p:txEl>
                                          </p:spTgt>
                                        </p:tgtEl>
                                        <p:attrNameLst>
                                          <p:attrName>style.visibility</p:attrName>
                                        </p:attrNameLst>
                                      </p:cBhvr>
                                      <p:to>
                                        <p:strVal val="visible"/>
                                      </p:to>
                                    </p:set>
                                    <p:animEffect transition="in" filter="wipe(down)">
                                      <p:cBhvr>
                                        <p:cTn id="37" dur="500"/>
                                        <p:tgtEl>
                                          <p:spTgt spid="430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124692"/>
            <a:ext cx="9404723" cy="775854"/>
          </a:xfrm>
        </p:spPr>
        <p:txBody>
          <a:bodyPr/>
          <a:lstStyle/>
          <a:p>
            <a:r>
              <a:rPr lang="en-US" dirty="0" smtClean="0"/>
              <a:t>Balance sheet Format</a:t>
            </a:r>
            <a:endParaRPr lang="en-US" dirty="0"/>
          </a:p>
        </p:txBody>
      </p:sp>
      <p:sp>
        <p:nvSpPr>
          <p:cNvPr id="3" name="Content Placeholder 2"/>
          <p:cNvSpPr>
            <a:spLocks noGrp="1"/>
          </p:cNvSpPr>
          <p:nvPr>
            <p:ph idx="1"/>
          </p:nvPr>
        </p:nvSpPr>
        <p:spPr>
          <a:xfrm>
            <a:off x="180110" y="900546"/>
            <a:ext cx="10087896" cy="5805054"/>
          </a:xfrm>
        </p:spPr>
        <p:txBody>
          <a:bodyPr>
            <a:noAutofit/>
          </a:bodyPr>
          <a:lstStyle/>
          <a:p>
            <a:pPr marL="0" indent="0" algn="ctr">
              <a:spcBef>
                <a:spcPts val="0"/>
              </a:spcBef>
              <a:buNone/>
            </a:pPr>
            <a:r>
              <a:rPr lang="en-US" dirty="0">
                <a:effectLst>
                  <a:outerShdw blurRad="38100" dist="38100" dir="2700000" algn="tl">
                    <a:srgbClr val="C0C0C0"/>
                  </a:outerShdw>
                </a:effectLst>
              </a:rPr>
              <a:t>GOOD MEN CORPORATION</a:t>
            </a:r>
          </a:p>
          <a:p>
            <a:pPr marL="0" indent="0" algn="ctr">
              <a:spcBef>
                <a:spcPts val="0"/>
              </a:spcBef>
              <a:buNone/>
            </a:pPr>
            <a:r>
              <a:rPr lang="en-US" dirty="0" smtClean="0"/>
              <a:t>Balance sheet as at December 31, 2005</a:t>
            </a:r>
          </a:p>
          <a:p>
            <a:pPr marL="0" indent="0" algn="ctr">
              <a:spcBef>
                <a:spcPts val="0"/>
              </a:spcBef>
              <a:buNone/>
            </a:pPr>
            <a:r>
              <a:rPr lang="en-US" u="sng" dirty="0" smtClean="0"/>
              <a:t>Assets</a:t>
            </a:r>
          </a:p>
          <a:p>
            <a:pPr marL="0" indent="0">
              <a:spcBef>
                <a:spcPts val="0"/>
              </a:spcBef>
              <a:buNone/>
            </a:pPr>
            <a:r>
              <a:rPr lang="en-US" dirty="0" smtClean="0"/>
              <a:t>Cash														$1,400</a:t>
            </a:r>
          </a:p>
          <a:p>
            <a:pPr marL="0" indent="0">
              <a:spcBef>
                <a:spcPts val="0"/>
              </a:spcBef>
              <a:buNone/>
            </a:pPr>
            <a:r>
              <a:rPr lang="en-US" dirty="0" smtClean="0"/>
              <a:t>Accounts receivable									            400</a:t>
            </a:r>
          </a:p>
          <a:p>
            <a:pPr marL="0" indent="0">
              <a:spcBef>
                <a:spcPts val="0"/>
              </a:spcBef>
              <a:buNone/>
            </a:pPr>
            <a:r>
              <a:rPr lang="en-US" dirty="0" smtClean="0"/>
              <a:t>Supplies												        1,800</a:t>
            </a:r>
          </a:p>
          <a:p>
            <a:pPr marL="0" indent="0">
              <a:spcBef>
                <a:spcPts val="0"/>
              </a:spcBef>
              <a:buNone/>
            </a:pPr>
            <a:r>
              <a:rPr lang="en-US" dirty="0" smtClean="0"/>
              <a:t>Equipment											              </a:t>
            </a:r>
            <a:r>
              <a:rPr lang="en-US" u="sng" dirty="0" smtClean="0"/>
              <a:t>16,000</a:t>
            </a:r>
          </a:p>
          <a:p>
            <a:pPr marL="0" indent="0">
              <a:spcBef>
                <a:spcPts val="0"/>
              </a:spcBef>
              <a:buNone/>
            </a:pPr>
            <a:r>
              <a:rPr lang="en-US" dirty="0" smtClean="0"/>
              <a:t>															</a:t>
            </a:r>
            <a:r>
              <a:rPr lang="en-US" u="sng" dirty="0" smtClean="0"/>
              <a:t>$23,200</a:t>
            </a:r>
          </a:p>
          <a:p>
            <a:pPr marL="0" indent="0" algn="ctr">
              <a:spcBef>
                <a:spcPts val="0"/>
              </a:spcBef>
              <a:buNone/>
            </a:pPr>
            <a:r>
              <a:rPr lang="en-US" u="sng" dirty="0"/>
              <a:t>Liabilities and Stockholders’ </a:t>
            </a:r>
            <a:r>
              <a:rPr lang="en-US" u="sng" dirty="0" smtClean="0"/>
              <a:t>Equity</a:t>
            </a:r>
          </a:p>
          <a:p>
            <a:pPr marL="0" indent="0">
              <a:spcBef>
                <a:spcPts val="0"/>
              </a:spcBef>
              <a:buNone/>
            </a:pPr>
            <a:r>
              <a:rPr lang="en-US" dirty="0" smtClean="0"/>
              <a:t>Liabilities </a:t>
            </a:r>
          </a:p>
          <a:p>
            <a:pPr marL="0" indent="0">
              <a:spcBef>
                <a:spcPts val="0"/>
              </a:spcBef>
              <a:buNone/>
            </a:pPr>
            <a:r>
              <a:rPr lang="en-US" dirty="0"/>
              <a:t>	</a:t>
            </a:r>
            <a:r>
              <a:rPr lang="en-US" dirty="0" smtClean="0"/>
              <a:t>Notes payable						5,000</a:t>
            </a:r>
          </a:p>
          <a:p>
            <a:pPr marL="0" indent="0">
              <a:spcBef>
                <a:spcPts val="0"/>
              </a:spcBef>
              <a:buNone/>
            </a:pPr>
            <a:r>
              <a:rPr lang="en-US" dirty="0"/>
              <a:t>	</a:t>
            </a:r>
            <a:r>
              <a:rPr lang="en-US" dirty="0" smtClean="0"/>
              <a:t>Accounts payable				</a:t>
            </a:r>
            <a:r>
              <a:rPr lang="en-US" u="sng" dirty="0" smtClean="0"/>
              <a:t>2,000</a:t>
            </a:r>
          </a:p>
          <a:p>
            <a:pPr marL="0" indent="0">
              <a:spcBef>
                <a:spcPts val="0"/>
              </a:spcBef>
              <a:buNone/>
            </a:pPr>
            <a:r>
              <a:rPr lang="en-US" dirty="0"/>
              <a:t>	</a:t>
            </a:r>
            <a:r>
              <a:rPr lang="en-US" dirty="0" smtClean="0"/>
              <a:t>Total liabilities											$7,000</a:t>
            </a:r>
          </a:p>
          <a:p>
            <a:pPr marL="0" indent="0">
              <a:spcBef>
                <a:spcPts val="0"/>
              </a:spcBef>
              <a:buNone/>
            </a:pPr>
            <a:r>
              <a:rPr lang="en-US" dirty="0" smtClean="0"/>
              <a:t>Stockholders’ equity</a:t>
            </a:r>
          </a:p>
          <a:p>
            <a:pPr marL="0" indent="0">
              <a:spcBef>
                <a:spcPts val="0"/>
              </a:spcBef>
              <a:buNone/>
            </a:pPr>
            <a:r>
              <a:rPr lang="en-US" dirty="0"/>
              <a:t>	</a:t>
            </a:r>
            <a:r>
              <a:rPr lang="en-US" dirty="0" smtClean="0"/>
              <a:t>Common stock				      10,000</a:t>
            </a:r>
          </a:p>
          <a:p>
            <a:pPr marL="0" indent="0">
              <a:spcBef>
                <a:spcPts val="0"/>
              </a:spcBef>
              <a:buNone/>
            </a:pPr>
            <a:r>
              <a:rPr lang="en-US" dirty="0"/>
              <a:t>	</a:t>
            </a:r>
            <a:r>
              <a:rPr lang="en-US" dirty="0" smtClean="0"/>
              <a:t>Retained earnings					 </a:t>
            </a:r>
            <a:r>
              <a:rPr lang="en-US" u="sng" dirty="0" smtClean="0"/>
              <a:t>6,000</a:t>
            </a:r>
          </a:p>
          <a:p>
            <a:pPr marL="0" indent="0">
              <a:spcBef>
                <a:spcPts val="0"/>
              </a:spcBef>
              <a:buNone/>
            </a:pPr>
            <a:r>
              <a:rPr lang="en-US" dirty="0"/>
              <a:t>	</a:t>
            </a:r>
            <a:r>
              <a:rPr lang="en-US" dirty="0" smtClean="0"/>
              <a:t>Total stockholders’ equity								</a:t>
            </a:r>
            <a:r>
              <a:rPr lang="en-US" u="sng" dirty="0" smtClean="0"/>
              <a:t>16,000	</a:t>
            </a:r>
          </a:p>
          <a:p>
            <a:pPr marL="0" indent="0">
              <a:spcBef>
                <a:spcPts val="0"/>
              </a:spcBef>
              <a:buNone/>
            </a:pPr>
            <a:r>
              <a:rPr lang="en-US" dirty="0" smtClean="0"/>
              <a:t>Total liabilities and stockholders’ equity					</a:t>
            </a:r>
            <a:r>
              <a:rPr lang="en-US" u="sng" dirty="0" smtClean="0"/>
              <a:t>$23,000</a:t>
            </a:r>
            <a:r>
              <a:rPr lang="en-US" dirty="0" smtClean="0"/>
              <a:t>					</a:t>
            </a:r>
          </a:p>
          <a:p>
            <a:pPr marL="3200400" lvl="7" indent="0">
              <a:buNone/>
            </a:pPr>
            <a:r>
              <a:rPr lang="en-US" sz="2800" u="sng" dirty="0" smtClean="0"/>
              <a:t> </a:t>
            </a:r>
          </a:p>
        </p:txBody>
      </p:sp>
      <p:sp>
        <p:nvSpPr>
          <p:cNvPr id="4" name="Date Placeholder 3"/>
          <p:cNvSpPr>
            <a:spLocks noGrp="1"/>
          </p:cNvSpPr>
          <p:nvPr>
            <p:ph type="dt" sz="half" idx="10"/>
          </p:nvPr>
        </p:nvSpPr>
        <p:spPr/>
        <p:txBody>
          <a:bodyPr/>
          <a:lstStyle/>
          <a:p>
            <a:fld id="{D32D85DD-CC44-48D1-A3CB-1D3DC30E1D7A}" type="datetime1">
              <a:rPr lang="en-US" smtClean="0"/>
              <a:pPr/>
              <a:t>12/22/2019</a:t>
            </a:fld>
            <a:endParaRPr lang="en-US"/>
          </a:p>
        </p:txBody>
      </p:sp>
      <p:sp>
        <p:nvSpPr>
          <p:cNvPr id="5" name="Footer Placeholder 4"/>
          <p:cNvSpPr>
            <a:spLocks noGrp="1"/>
          </p:cNvSpPr>
          <p:nvPr>
            <p:ph type="ftr" sz="quarter" idx="11"/>
          </p:nvPr>
        </p:nvSpPr>
        <p:spPr/>
        <p:txBody>
          <a:bodyPr/>
          <a:lstStyle/>
          <a:p>
            <a:r>
              <a:rPr lang="en-US" dirty="0" smtClean="0"/>
              <a:t>Mbeya University of Science and Technology</a:t>
            </a:r>
            <a:endParaRPr lang="en-US"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38</a:t>
            </a:fld>
            <a:endParaRPr lang="en-US"/>
          </a:p>
        </p:txBody>
      </p:sp>
    </p:spTree>
    <p:extLst>
      <p:ext uri="{BB962C8B-B14F-4D97-AF65-F5344CB8AC3E}">
        <p14:creationId xmlns:p14="http://schemas.microsoft.com/office/powerpoint/2010/main" xmlns="" val="1028412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ipe(down)">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wipe(down)">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wipe(down)">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wipe(down)">
                                      <p:cBhvr>
                                        <p:cTn id="67" dur="5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wipe(down)">
                                      <p:cBhvr>
                                        <p:cTn id="72" dur="500"/>
                                        <p:tgtEl>
                                          <p:spTgt spid="3">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3">
                                            <p:txEl>
                                              <p:pRg st="14" end="14"/>
                                            </p:txEl>
                                          </p:spTgt>
                                        </p:tgtEl>
                                        <p:attrNameLst>
                                          <p:attrName>style.visibility</p:attrName>
                                        </p:attrNameLst>
                                      </p:cBhvr>
                                      <p:to>
                                        <p:strVal val="visible"/>
                                      </p:to>
                                    </p:set>
                                    <p:animEffect transition="in" filter="wipe(down)">
                                      <p:cBhvr>
                                        <p:cTn id="77" dur="500"/>
                                        <p:tgtEl>
                                          <p:spTgt spid="3">
                                            <p:txEl>
                                              <p:pRg st="14" end="1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3">
                                            <p:txEl>
                                              <p:pRg st="15" end="15"/>
                                            </p:txEl>
                                          </p:spTgt>
                                        </p:tgtEl>
                                        <p:attrNameLst>
                                          <p:attrName>style.visibility</p:attrName>
                                        </p:attrNameLst>
                                      </p:cBhvr>
                                      <p:to>
                                        <p:strVal val="visible"/>
                                      </p:to>
                                    </p:set>
                                    <p:animEffect transition="in" filter="wipe(down)">
                                      <p:cBhvr>
                                        <p:cTn id="82" dur="500"/>
                                        <p:tgtEl>
                                          <p:spTgt spid="3">
                                            <p:txEl>
                                              <p:pRg st="15" end="15"/>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3">
                                            <p:txEl>
                                              <p:pRg st="16" end="16"/>
                                            </p:txEl>
                                          </p:spTgt>
                                        </p:tgtEl>
                                        <p:attrNameLst>
                                          <p:attrName>style.visibility</p:attrName>
                                        </p:attrNameLst>
                                      </p:cBhvr>
                                      <p:to>
                                        <p:strVal val="visible"/>
                                      </p:to>
                                    </p:set>
                                    <p:animEffect transition="in" filter="wipe(down)">
                                      <p:cBhvr>
                                        <p:cTn id="87" dur="500"/>
                                        <p:tgtEl>
                                          <p:spTgt spid="3">
                                            <p:txEl>
                                              <p:pRg st="16" end="16"/>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3">
                                            <p:txEl>
                                              <p:pRg st="17" end="17"/>
                                            </p:txEl>
                                          </p:spTgt>
                                        </p:tgtEl>
                                        <p:attrNameLst>
                                          <p:attrName>style.visibility</p:attrName>
                                        </p:attrNameLst>
                                      </p:cBhvr>
                                      <p:to>
                                        <p:strVal val="visible"/>
                                      </p:to>
                                    </p:set>
                                    <p:animEffect transition="in" filter="wipe(down)">
                                      <p:cBhvr>
                                        <p:cTn id="92" dur="500"/>
                                        <p:tgtEl>
                                          <p:spTgt spid="3">
                                            <p:txEl>
                                              <p:pRg st="17" end="17"/>
                                            </p:txEl>
                                          </p:spTgt>
                                        </p:tgtEl>
                                      </p:cBhvr>
                                    </p:animEffect>
                                  </p:childTnLst>
                                </p:cTn>
                              </p:par>
                              <p:par>
                                <p:cTn id="93" presetID="22" presetClass="entr" presetSubtype="4" fill="hold" grpId="0" nodeType="withEffect">
                                  <p:stCondLst>
                                    <p:cond delay="0"/>
                                  </p:stCondLst>
                                  <p:childTnLst>
                                    <p:set>
                                      <p:cBhvr>
                                        <p:cTn id="94" dur="1" fill="hold">
                                          <p:stCondLst>
                                            <p:cond delay="0"/>
                                          </p:stCondLst>
                                        </p:cTn>
                                        <p:tgtEl>
                                          <p:spTgt spid="3">
                                            <p:txEl>
                                              <p:pRg st="18" end="18"/>
                                            </p:txEl>
                                          </p:spTgt>
                                        </p:tgtEl>
                                        <p:attrNameLst>
                                          <p:attrName>style.visibility</p:attrName>
                                        </p:attrNameLst>
                                      </p:cBhvr>
                                      <p:to>
                                        <p:strVal val="visible"/>
                                      </p:to>
                                    </p:set>
                                    <p:animEffect transition="in" filter="wipe(down)">
                                      <p:cBhvr>
                                        <p:cTn id="95" dur="500"/>
                                        <p:tgtEl>
                                          <p:spTgt spid="3">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Notes </a:t>
            </a:r>
            <a:r>
              <a:rPr lang="en-US" b="1" dirty="0" smtClean="0"/>
              <a:t>to financial statements</a:t>
            </a:r>
            <a:endParaRPr lang="en-US" dirty="0"/>
          </a:p>
        </p:txBody>
      </p:sp>
      <p:sp>
        <p:nvSpPr>
          <p:cNvPr id="3" name="Content Placeholder 2"/>
          <p:cNvSpPr>
            <a:spLocks noGrp="1"/>
          </p:cNvSpPr>
          <p:nvPr>
            <p:ph idx="1"/>
          </p:nvPr>
        </p:nvSpPr>
        <p:spPr>
          <a:xfrm>
            <a:off x="628650" y="1328738"/>
            <a:ext cx="10844213" cy="5529262"/>
          </a:xfrm>
        </p:spPr>
        <p:txBody>
          <a:bodyPr>
            <a:normAutofit lnSpcReduction="10000"/>
          </a:bodyPr>
          <a:lstStyle/>
          <a:p>
            <a:pPr algn="just">
              <a:buNone/>
            </a:pPr>
            <a:r>
              <a:rPr lang="en-US" dirty="0" smtClean="0"/>
              <a:t>	Notes </a:t>
            </a:r>
            <a:r>
              <a:rPr lang="en-US" b="1" dirty="0" smtClean="0"/>
              <a:t>are the supplementary schedule and other information provided along with the </a:t>
            </a:r>
            <a:r>
              <a:rPr lang="en-US" b="1" dirty="0" smtClean="0"/>
              <a:t>financial </a:t>
            </a:r>
            <a:r>
              <a:rPr lang="en-US" dirty="0" smtClean="0"/>
              <a:t>statements </a:t>
            </a:r>
            <a:r>
              <a:rPr lang="en-US" dirty="0" smtClean="0"/>
              <a:t>in order to help the users of financial statements to </a:t>
            </a:r>
            <a:r>
              <a:rPr lang="en-US" b="1" dirty="0" smtClean="0"/>
              <a:t>understand the financial statements.</a:t>
            </a:r>
          </a:p>
          <a:p>
            <a:pPr algn="just">
              <a:buNone/>
            </a:pPr>
            <a:r>
              <a:rPr lang="en-US" dirty="0" smtClean="0"/>
              <a:t>		1, Notes </a:t>
            </a:r>
            <a:r>
              <a:rPr lang="en-US" dirty="0" smtClean="0"/>
              <a:t>form an integral part of financial </a:t>
            </a:r>
            <a:r>
              <a:rPr lang="en-US" dirty="0" smtClean="0"/>
              <a:t>statements.</a:t>
            </a:r>
          </a:p>
          <a:p>
            <a:pPr algn="just">
              <a:buNone/>
            </a:pPr>
            <a:r>
              <a:rPr lang="en-US" dirty="0" smtClean="0"/>
              <a:t>		2. The </a:t>
            </a:r>
            <a:r>
              <a:rPr lang="en-US" dirty="0" smtClean="0"/>
              <a:t>purpose of having </a:t>
            </a:r>
            <a:r>
              <a:rPr lang="en-US" b="1" dirty="0" smtClean="0"/>
              <a:t>notes to the financial statements is to allow the </a:t>
            </a:r>
            <a:r>
              <a:rPr lang="en-US" b="1" dirty="0" smtClean="0"/>
              <a:t>organization </a:t>
            </a:r>
            <a:r>
              <a:rPr lang="en-US" b="1" dirty="0" smtClean="0"/>
              <a:t>to </a:t>
            </a:r>
            <a:r>
              <a:rPr lang="en-US" b="1" dirty="0" smtClean="0"/>
              <a:t>  disclose any </a:t>
            </a:r>
            <a:r>
              <a:rPr lang="en-US" dirty="0" smtClean="0"/>
              <a:t>relevant </a:t>
            </a:r>
            <a:r>
              <a:rPr lang="en-US" dirty="0" smtClean="0"/>
              <a:t>additional information to the reader, not covered in any of the other statements. For instance, </a:t>
            </a:r>
            <a:r>
              <a:rPr lang="en-US" dirty="0" smtClean="0"/>
              <a:t>an explanation </a:t>
            </a:r>
            <a:r>
              <a:rPr lang="en-US" dirty="0" smtClean="0"/>
              <a:t>of the type of accounting policies the </a:t>
            </a:r>
            <a:r>
              <a:rPr lang="en-US" dirty="0" smtClean="0"/>
              <a:t>organization </a:t>
            </a:r>
            <a:r>
              <a:rPr lang="en-US" dirty="0" smtClean="0"/>
              <a:t>has used is usually found in this </a:t>
            </a:r>
            <a:r>
              <a:rPr lang="en-US" dirty="0" smtClean="0"/>
              <a:t>statement.</a:t>
            </a:r>
          </a:p>
          <a:p>
            <a:pPr algn="just">
              <a:buNone/>
            </a:pPr>
            <a:r>
              <a:rPr lang="en-US" dirty="0" smtClean="0"/>
              <a:t>		3. Notes </a:t>
            </a:r>
            <a:r>
              <a:rPr lang="en-US" dirty="0" smtClean="0"/>
              <a:t>to financial statements may include the following information:</a:t>
            </a:r>
          </a:p>
          <a:p>
            <a:pPr lvl="2" algn="just"/>
            <a:r>
              <a:rPr lang="en-US" dirty="0" smtClean="0"/>
              <a:t>significant accounting policies and explanatory notes</a:t>
            </a:r>
          </a:p>
          <a:p>
            <a:pPr lvl="2" algn="just"/>
            <a:r>
              <a:rPr lang="en-US" dirty="0" smtClean="0"/>
              <a:t>risk and uncertainties affecting the </a:t>
            </a:r>
            <a:r>
              <a:rPr lang="en-US" dirty="0" smtClean="0"/>
              <a:t>organization,</a:t>
            </a:r>
            <a:endParaRPr lang="en-US" dirty="0" smtClean="0"/>
          </a:p>
          <a:p>
            <a:pPr lvl="2" algn="just"/>
            <a:r>
              <a:rPr lang="en-US" dirty="0" smtClean="0"/>
              <a:t>resources and obligations not </a:t>
            </a:r>
            <a:r>
              <a:rPr lang="en-US" dirty="0" smtClean="0"/>
              <a:t>recognized </a:t>
            </a:r>
            <a:r>
              <a:rPr lang="en-US" dirty="0" smtClean="0"/>
              <a:t>in the financial statements (such as mineral reserves),</a:t>
            </a:r>
          </a:p>
          <a:p>
            <a:pPr lvl="2" algn="just"/>
            <a:r>
              <a:rPr lang="en-US" dirty="0" smtClean="0"/>
              <a:t>information about geographical and business segments,</a:t>
            </a:r>
          </a:p>
          <a:p>
            <a:pPr lvl="2" algn="just"/>
            <a:r>
              <a:rPr lang="en-US" dirty="0" smtClean="0"/>
              <a:t>information regarding certain events which occur after the end of reporting period,</a:t>
            </a:r>
          </a:p>
          <a:p>
            <a:pPr lvl="2" algn="just"/>
            <a:r>
              <a:rPr lang="en-US" dirty="0" smtClean="0"/>
              <a:t>information on the key assumptions made by the management concerning the company’s future, etc.</a:t>
            </a:r>
            <a:endParaRPr lang="en-US"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Trial Balance- Introduction</a:t>
            </a:r>
            <a:endParaRPr lang="en-US" b="1" dirty="0"/>
          </a:p>
        </p:txBody>
      </p:sp>
      <p:sp>
        <p:nvSpPr>
          <p:cNvPr id="3" name="Content Placeholder 2"/>
          <p:cNvSpPr>
            <a:spLocks noGrp="1"/>
          </p:cNvSpPr>
          <p:nvPr>
            <p:ph idx="1"/>
          </p:nvPr>
        </p:nvSpPr>
        <p:spPr>
          <a:xfrm>
            <a:off x="971549" y="1485900"/>
            <a:ext cx="10387013" cy="5372100"/>
          </a:xfrm>
        </p:spPr>
        <p:txBody>
          <a:bodyPr>
            <a:normAutofit lnSpcReduction="10000"/>
          </a:bodyPr>
          <a:lstStyle/>
          <a:p>
            <a:pPr algn="just"/>
            <a:r>
              <a:rPr lang="en-US" dirty="0" smtClean="0"/>
              <a:t>‘</a:t>
            </a:r>
            <a:r>
              <a:rPr lang="en-US" sz="2400" dirty="0" smtClean="0"/>
              <a:t>Every debit entry has a corresponding credit entry.’ - is the main principle of the double-entry system </a:t>
            </a:r>
            <a:r>
              <a:rPr lang="en-US" sz="2400" dirty="0" smtClean="0"/>
              <a:t>of accounting</a:t>
            </a:r>
            <a:r>
              <a:rPr lang="en-US" sz="2400" dirty="0" smtClean="0"/>
              <a:t>. Hence if there are no errors, then the total debit balances and total credit balances of all the </a:t>
            </a:r>
            <a:r>
              <a:rPr lang="en-US" sz="2400" dirty="0" smtClean="0"/>
              <a:t>ledger accounts </a:t>
            </a:r>
            <a:r>
              <a:rPr lang="en-US" sz="2400" dirty="0" smtClean="0"/>
              <a:t>of a company should be equal.</a:t>
            </a:r>
          </a:p>
          <a:p>
            <a:pPr algn="just"/>
            <a:r>
              <a:rPr lang="en-US" sz="2400" dirty="0" smtClean="0"/>
              <a:t>Before preparing its financial statements, a company should check the arithmetical accuracy of its </a:t>
            </a:r>
            <a:r>
              <a:rPr lang="en-US" sz="2400" dirty="0" smtClean="0"/>
              <a:t>accounting records</a:t>
            </a:r>
            <a:r>
              <a:rPr lang="en-US" sz="2400" dirty="0" smtClean="0"/>
              <a:t>. A list of all the ledger accounts and their respective balances as at a specified point is called a </a:t>
            </a:r>
            <a:r>
              <a:rPr lang="en-US" sz="2400" dirty="0" smtClean="0"/>
              <a:t>trial balance.</a:t>
            </a:r>
          </a:p>
          <a:p>
            <a:pPr algn="just"/>
            <a:r>
              <a:rPr lang="en-US" sz="2400" dirty="0" smtClean="0"/>
              <a:t>A </a:t>
            </a:r>
            <a:r>
              <a:rPr lang="en-US" sz="2400" b="1" dirty="0" smtClean="0"/>
              <a:t>trial balance ensures the arithmetical accuracy of the accounting records. If the trial balance does </a:t>
            </a:r>
            <a:r>
              <a:rPr lang="en-US" sz="2400" b="1" dirty="0" smtClean="0"/>
              <a:t>not </a:t>
            </a:r>
            <a:r>
              <a:rPr lang="en-US" sz="2400" dirty="0" smtClean="0"/>
              <a:t>balance </a:t>
            </a:r>
            <a:r>
              <a:rPr lang="en-US" sz="2400" dirty="0" smtClean="0"/>
              <a:t>(i.e. debit totals are not equal to credit totals) then it means that there is definitely an error in </a:t>
            </a:r>
            <a:r>
              <a:rPr lang="en-US" sz="2400" dirty="0" smtClean="0"/>
              <a:t>the accounts</a:t>
            </a:r>
            <a:r>
              <a:rPr lang="en-US" sz="2400" dirty="0" smtClean="0"/>
              <a:t>. These errors need to be determined and rectified before the company can prepare its </a:t>
            </a:r>
            <a:r>
              <a:rPr lang="en-US" sz="2400" dirty="0" smtClean="0"/>
              <a:t>financial statements.</a:t>
            </a:r>
            <a:endParaRPr lang="en-US" sz="2400"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4</a:t>
            </a:fld>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452718"/>
            <a:ext cx="10044113" cy="1400530"/>
          </a:xfrm>
        </p:spPr>
        <p:txBody>
          <a:bodyPr/>
          <a:lstStyle/>
          <a:p>
            <a:r>
              <a:rPr lang="en-US" sz="3200" dirty="0" smtClean="0"/>
              <a:t>The following example illustrates the disclosures which are made in the notes to accounts</a:t>
            </a:r>
            <a:endParaRPr lang="en-US" sz="3200" dirty="0"/>
          </a:p>
        </p:txBody>
      </p:sp>
      <p:sp>
        <p:nvSpPr>
          <p:cNvPr id="3" name="Content Placeholder 2"/>
          <p:cNvSpPr>
            <a:spLocks noGrp="1"/>
          </p:cNvSpPr>
          <p:nvPr>
            <p:ph idx="1"/>
          </p:nvPr>
        </p:nvSpPr>
        <p:spPr>
          <a:xfrm>
            <a:off x="514350" y="1643062"/>
            <a:ext cx="11244263" cy="5000625"/>
          </a:xfrm>
        </p:spPr>
        <p:txBody>
          <a:bodyPr>
            <a:normAutofit fontScale="92500"/>
          </a:bodyPr>
          <a:lstStyle/>
          <a:p>
            <a:pPr algn="just"/>
            <a:r>
              <a:rPr lang="en-US" b="1" dirty="0" smtClean="0"/>
              <a:t>Property, Plant and </a:t>
            </a:r>
            <a:r>
              <a:rPr lang="en-US" b="1" dirty="0" smtClean="0"/>
              <a:t>Equipment- </a:t>
            </a:r>
            <a:r>
              <a:rPr lang="en-US" dirty="0" smtClean="0"/>
              <a:t>The Management estimates the useful lives for the assets as </a:t>
            </a:r>
            <a:r>
              <a:rPr lang="en-US" dirty="0" smtClean="0"/>
              <a:t>follows: Buildings </a:t>
            </a:r>
            <a:r>
              <a:rPr lang="en-US" dirty="0" smtClean="0"/>
              <a:t>20 </a:t>
            </a:r>
            <a:r>
              <a:rPr lang="en-US" dirty="0" smtClean="0"/>
              <a:t>years, Plant </a:t>
            </a:r>
            <a:r>
              <a:rPr lang="en-US" dirty="0" smtClean="0"/>
              <a:t>and machinery 10 </a:t>
            </a:r>
            <a:r>
              <a:rPr lang="en-US" dirty="0" smtClean="0"/>
              <a:t>years, Furniture </a:t>
            </a:r>
            <a:r>
              <a:rPr lang="en-US" dirty="0" smtClean="0"/>
              <a:t>and fixtures 13 </a:t>
            </a:r>
            <a:r>
              <a:rPr lang="en-US" dirty="0" smtClean="0"/>
              <a:t>years </a:t>
            </a:r>
            <a:r>
              <a:rPr lang="en-US" dirty="0" smtClean="0"/>
              <a:t>,</a:t>
            </a:r>
            <a:r>
              <a:rPr lang="en-US" dirty="0" smtClean="0"/>
              <a:t>Vehicles </a:t>
            </a:r>
            <a:r>
              <a:rPr lang="en-US" dirty="0" smtClean="0"/>
              <a:t>5 </a:t>
            </a:r>
            <a:r>
              <a:rPr lang="en-US" dirty="0" smtClean="0"/>
              <a:t>years</a:t>
            </a:r>
          </a:p>
          <a:p>
            <a:pPr algn="just"/>
            <a:r>
              <a:rPr lang="en-US" b="1" dirty="0" smtClean="0"/>
              <a:t>Provisions and </a:t>
            </a:r>
            <a:r>
              <a:rPr lang="en-US" b="1" dirty="0" smtClean="0"/>
              <a:t>contingencies- </a:t>
            </a:r>
            <a:r>
              <a:rPr lang="en-US" dirty="0" smtClean="0"/>
              <a:t>A provision is recognized in the Statement of Financial Position when the Company has a present legal </a:t>
            </a:r>
            <a:r>
              <a:rPr lang="en-US" dirty="0" smtClean="0"/>
              <a:t>or constructive </a:t>
            </a:r>
            <a:r>
              <a:rPr lang="en-US" dirty="0" smtClean="0"/>
              <a:t>obligation as a result of a past event, it is probable that an outflow of economic benefits will </a:t>
            </a:r>
            <a:r>
              <a:rPr lang="en-US" dirty="0" smtClean="0"/>
              <a:t>be required </a:t>
            </a:r>
            <a:r>
              <a:rPr lang="en-US" dirty="0" smtClean="0"/>
              <a:t>to settle the obligation and a reliable estimate can be made of the amount of the obligation</a:t>
            </a:r>
            <a:endParaRPr lang="en-US" b="1" dirty="0" smtClean="0"/>
          </a:p>
          <a:p>
            <a:pPr algn="just"/>
            <a:r>
              <a:rPr lang="en-US" b="1" dirty="0" smtClean="0"/>
              <a:t>Inventory- </a:t>
            </a:r>
            <a:r>
              <a:rPr lang="en-US" dirty="0" smtClean="0"/>
              <a:t>valued at the lower of acquisition or production cost and net realizable value. The cost is </a:t>
            </a:r>
            <a:r>
              <a:rPr lang="en-US" dirty="0" smtClean="0"/>
              <a:t>generally determined </a:t>
            </a:r>
            <a:r>
              <a:rPr lang="en-US" dirty="0" smtClean="0"/>
              <a:t>on the basis of a first-in, first-out method. Production costs comprise direct material and labour </a:t>
            </a:r>
            <a:r>
              <a:rPr lang="en-US" dirty="0" smtClean="0"/>
              <a:t>and applicable </a:t>
            </a:r>
            <a:r>
              <a:rPr lang="en-US" dirty="0" smtClean="0"/>
              <a:t>manufacturing overheads, including depreciation charges. Net realizable value is the </a:t>
            </a:r>
            <a:r>
              <a:rPr lang="en-US" dirty="0" smtClean="0"/>
              <a:t>estimated selling </a:t>
            </a:r>
            <a:r>
              <a:rPr lang="en-US" dirty="0" smtClean="0"/>
              <a:t>price in the ordinary course of business, less the estimated costs of completion and selling </a:t>
            </a:r>
            <a:r>
              <a:rPr lang="en-US" dirty="0" smtClean="0"/>
              <a:t>expenses At </a:t>
            </a:r>
            <a:r>
              <a:rPr lang="en-US" dirty="0" smtClean="0"/>
              <a:t>the reporting date, inventories costing Tshs1 million had a net realizable value of Tshs0.8 million. </a:t>
            </a:r>
            <a:r>
              <a:rPr lang="en-US" dirty="0" smtClean="0"/>
              <a:t>These inventories </a:t>
            </a:r>
            <a:r>
              <a:rPr lang="en-US" dirty="0" smtClean="0"/>
              <a:t>are written down to the net realizable value and the difference of Tshs0.2 million is charged to </a:t>
            </a:r>
            <a:r>
              <a:rPr lang="en-US" dirty="0" smtClean="0"/>
              <a:t>the cost </a:t>
            </a:r>
            <a:r>
              <a:rPr lang="en-US" dirty="0" smtClean="0"/>
              <a:t>of sales for the year 2011.</a:t>
            </a:r>
            <a:endParaRPr lang="en-US" b="1" dirty="0" smtClean="0"/>
          </a:p>
          <a:p>
            <a:pPr algn="just"/>
            <a:endParaRPr lang="en-US"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40</a:t>
            </a:fld>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Purpose of Disclosure Notes</a:t>
            </a:r>
            <a:endParaRPr lang="en-US" dirty="0"/>
          </a:p>
        </p:txBody>
      </p:sp>
      <p:sp>
        <p:nvSpPr>
          <p:cNvPr id="3" name="Content Placeholder 2"/>
          <p:cNvSpPr>
            <a:spLocks noGrp="1"/>
          </p:cNvSpPr>
          <p:nvPr>
            <p:ph idx="1"/>
          </p:nvPr>
        </p:nvSpPr>
        <p:spPr>
          <a:xfrm>
            <a:off x="914400" y="1414463"/>
            <a:ext cx="10729913" cy="5443537"/>
          </a:xfrm>
        </p:spPr>
        <p:txBody>
          <a:bodyPr>
            <a:normAutofit/>
          </a:bodyPr>
          <a:lstStyle/>
          <a:p>
            <a:pPr algn="just"/>
            <a:r>
              <a:rPr lang="en-US" sz="2400" b="1" dirty="0" smtClean="0"/>
              <a:t>Provide </a:t>
            </a:r>
            <a:r>
              <a:rPr lang="en-US" sz="2400" b="1" dirty="0" smtClean="0"/>
              <a:t>clarification- </a:t>
            </a:r>
            <a:r>
              <a:rPr lang="en-US" sz="2400" dirty="0" smtClean="0"/>
              <a:t>The </a:t>
            </a:r>
            <a:r>
              <a:rPr lang="en-US" sz="2400" dirty="0" smtClean="0"/>
              <a:t>information contained within the disclosure notes not only supplements financial statement information, </a:t>
            </a:r>
            <a:r>
              <a:rPr lang="en-US" sz="2400" dirty="0" smtClean="0"/>
              <a:t>but also </a:t>
            </a:r>
            <a:r>
              <a:rPr lang="en-US" sz="2400" dirty="0" smtClean="0"/>
              <a:t>clarifies line-items that are a part of the financial statements. Disclosure notes provide information </a:t>
            </a:r>
            <a:r>
              <a:rPr lang="en-US" sz="2400" dirty="0" smtClean="0"/>
              <a:t>about how </a:t>
            </a:r>
            <a:r>
              <a:rPr lang="en-US" sz="2400" dirty="0" smtClean="0"/>
              <a:t>the amounts reported in the financial statements were </a:t>
            </a:r>
            <a:r>
              <a:rPr lang="en-US" sz="2400" dirty="0" smtClean="0"/>
              <a:t>determined</a:t>
            </a:r>
          </a:p>
          <a:p>
            <a:pPr algn="just"/>
            <a:r>
              <a:rPr lang="en-US" sz="2400" b="1" dirty="0" smtClean="0"/>
              <a:t>Accounting policy </a:t>
            </a:r>
            <a:r>
              <a:rPr lang="en-US" sz="2400" b="1" dirty="0" smtClean="0"/>
              <a:t>followed- </a:t>
            </a:r>
            <a:r>
              <a:rPr lang="en-US" sz="2400" dirty="0" smtClean="0"/>
              <a:t>Disclosure </a:t>
            </a:r>
            <a:r>
              <a:rPr lang="en-US" sz="2400" dirty="0" smtClean="0"/>
              <a:t>notes are also used to explain the accounting policies used and valuation model used to prepare </a:t>
            </a:r>
            <a:r>
              <a:rPr lang="en-US" sz="2400" dirty="0" smtClean="0"/>
              <a:t>the financial statements.</a:t>
            </a:r>
            <a:r>
              <a:rPr lang="en-US" sz="2400" dirty="0" smtClean="0"/>
              <a:t> Non-current assets - whether the cost model or the revaluation </a:t>
            </a:r>
            <a:r>
              <a:rPr lang="en-US" sz="2400" dirty="0" smtClean="0"/>
              <a:t>model and Method </a:t>
            </a:r>
            <a:r>
              <a:rPr lang="en-US" sz="2400" dirty="0" smtClean="0"/>
              <a:t>of valuing inventory - whether FIFO or Weighted Average </a:t>
            </a:r>
            <a:r>
              <a:rPr lang="en-US" sz="2400" dirty="0" smtClean="0"/>
              <a:t>Cost</a:t>
            </a:r>
          </a:p>
          <a:p>
            <a:pPr algn="just"/>
            <a:r>
              <a:rPr lang="en-US" sz="2400" b="1" dirty="0" smtClean="0"/>
              <a:t>Identification- </a:t>
            </a:r>
          </a:p>
          <a:p>
            <a:pPr algn="just"/>
            <a:r>
              <a:rPr lang="en-US" sz="2400" b="1" dirty="0" smtClean="0"/>
              <a:t>Comparative </a:t>
            </a:r>
            <a:r>
              <a:rPr lang="en-US" sz="2400" b="1" dirty="0" smtClean="0"/>
              <a:t>information</a:t>
            </a:r>
          </a:p>
          <a:p>
            <a:pPr algn="just"/>
            <a:r>
              <a:rPr lang="en-US" sz="2400" b="1" dirty="0" smtClean="0"/>
              <a:t>Timeliness</a:t>
            </a:r>
            <a:endParaRPr lang="en-US" sz="2400"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769477" cy="1400530"/>
          </a:xfrm>
        </p:spPr>
        <p:txBody>
          <a:bodyPr/>
          <a:lstStyle/>
          <a:p>
            <a:r>
              <a:rPr lang="en-US" sz="3600" b="1" dirty="0" smtClean="0"/>
              <a:t>information is to be displayed prominently and repeated when necessary</a:t>
            </a:r>
            <a:endParaRPr lang="en-US" sz="3600" dirty="0"/>
          </a:p>
        </p:txBody>
      </p:sp>
      <p:sp>
        <p:nvSpPr>
          <p:cNvPr id="3" name="Content Placeholder 2"/>
          <p:cNvSpPr>
            <a:spLocks noGrp="1"/>
          </p:cNvSpPr>
          <p:nvPr>
            <p:ph idx="1"/>
          </p:nvPr>
        </p:nvSpPr>
        <p:spPr>
          <a:xfrm>
            <a:off x="1103312" y="2052918"/>
            <a:ext cx="10055226" cy="4805082"/>
          </a:xfrm>
        </p:spPr>
        <p:txBody>
          <a:bodyPr>
            <a:normAutofit/>
          </a:bodyPr>
          <a:lstStyle/>
          <a:p>
            <a:pPr algn="just"/>
            <a:r>
              <a:rPr lang="en-US" sz="2400" b="1" dirty="0" smtClean="0"/>
              <a:t>Name of the reporting entity or any other means of identification (e.g. logo), and any changes therein </a:t>
            </a:r>
            <a:r>
              <a:rPr lang="en-US" sz="2400" b="1" dirty="0" smtClean="0"/>
              <a:t>from </a:t>
            </a:r>
            <a:r>
              <a:rPr lang="en-US" sz="2400" dirty="0" smtClean="0"/>
              <a:t>the </a:t>
            </a:r>
            <a:r>
              <a:rPr lang="en-US" sz="2400" dirty="0" smtClean="0"/>
              <a:t>end of the preceding period</a:t>
            </a:r>
          </a:p>
          <a:p>
            <a:pPr algn="just"/>
            <a:r>
              <a:rPr lang="en-US" sz="2400" dirty="0" smtClean="0"/>
              <a:t>Whether </a:t>
            </a:r>
            <a:r>
              <a:rPr lang="en-US" sz="2400" dirty="0" smtClean="0"/>
              <a:t>the statements cover an </a:t>
            </a:r>
            <a:r>
              <a:rPr lang="en-US" sz="2400" b="1" dirty="0" smtClean="0"/>
              <a:t>individual entity or a group of entities</a:t>
            </a:r>
          </a:p>
          <a:p>
            <a:pPr algn="just"/>
            <a:r>
              <a:rPr lang="en-US" sz="2400" dirty="0" smtClean="0"/>
              <a:t>The </a:t>
            </a:r>
            <a:r>
              <a:rPr lang="en-US" sz="2400" b="1" dirty="0" smtClean="0"/>
              <a:t>end date of the reporting period or period covered by financial statements</a:t>
            </a:r>
          </a:p>
          <a:p>
            <a:pPr algn="just"/>
            <a:r>
              <a:rPr lang="en-US" sz="2400" b="1" dirty="0" smtClean="0"/>
              <a:t>Presentation </a:t>
            </a:r>
            <a:r>
              <a:rPr lang="en-US" sz="2400" b="1" dirty="0" smtClean="0"/>
              <a:t>currency (e.g. Tshs, Euro, US$)</a:t>
            </a:r>
          </a:p>
          <a:p>
            <a:pPr algn="just"/>
            <a:r>
              <a:rPr lang="en-US" sz="2400" b="1" dirty="0" smtClean="0"/>
              <a:t>Level </a:t>
            </a:r>
            <a:r>
              <a:rPr lang="en-US" sz="2400" b="1" dirty="0" smtClean="0"/>
              <a:t>of rounding off used in presenting amounts (e.g. to the nearest thousand)</a:t>
            </a:r>
            <a:endParaRPr lang="en-US" sz="2400"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Relationship between the main financial statement components</a:t>
            </a:r>
            <a:endParaRPr lang="en-US" dirty="0"/>
          </a:p>
        </p:txBody>
      </p:sp>
      <p:sp>
        <p:nvSpPr>
          <p:cNvPr id="3" name="Content Placeholder 2"/>
          <p:cNvSpPr>
            <a:spLocks noGrp="1"/>
          </p:cNvSpPr>
          <p:nvPr>
            <p:ph idx="1"/>
          </p:nvPr>
        </p:nvSpPr>
        <p:spPr>
          <a:xfrm>
            <a:off x="1103312" y="2052918"/>
            <a:ext cx="10340976" cy="4195481"/>
          </a:xfrm>
        </p:spPr>
        <p:txBody>
          <a:bodyPr>
            <a:noAutofit/>
          </a:bodyPr>
          <a:lstStyle/>
          <a:p>
            <a:pPr algn="just"/>
            <a:r>
              <a:rPr lang="en-US" sz="2400" dirty="0" smtClean="0"/>
              <a:t>The relationship between the statement of financial position and the statement of profit or loss and </a:t>
            </a:r>
            <a:r>
              <a:rPr lang="en-US" sz="2400" dirty="0" smtClean="0"/>
              <a:t>other comprehensive </a:t>
            </a:r>
            <a:r>
              <a:rPr lang="en-US" sz="2400" dirty="0" smtClean="0"/>
              <a:t>income is very </a:t>
            </a:r>
            <a:r>
              <a:rPr lang="en-US" sz="2400" dirty="0" smtClean="0"/>
              <a:t>significant. </a:t>
            </a:r>
          </a:p>
          <a:p>
            <a:pPr algn="just"/>
            <a:r>
              <a:rPr lang="en-US" sz="2400" dirty="0" smtClean="0"/>
              <a:t>Profit </a:t>
            </a:r>
            <a:r>
              <a:rPr lang="en-US" sz="2400" dirty="0" smtClean="0"/>
              <a:t>for the year as shown by the statement of profit or loss and other comprehensive income is added to </a:t>
            </a:r>
            <a:r>
              <a:rPr lang="en-US" sz="2400" dirty="0" smtClean="0"/>
              <a:t>the capital </a:t>
            </a:r>
            <a:r>
              <a:rPr lang="en-US" sz="2400" dirty="0" smtClean="0"/>
              <a:t>of the owner in the case of a sole trading firm or a partnership firm. In the case of a company, </a:t>
            </a:r>
            <a:r>
              <a:rPr lang="en-US" sz="2400" dirty="0" smtClean="0"/>
              <a:t>the amount </a:t>
            </a:r>
            <a:r>
              <a:rPr lang="en-US" sz="2400" dirty="0" smtClean="0"/>
              <a:t>of profit is added (loss deducted from) to the statement of financial position as ‘</a:t>
            </a:r>
            <a:r>
              <a:rPr lang="en-US" sz="2400" b="1" dirty="0" smtClean="0"/>
              <a:t>Retained Earnings</a:t>
            </a:r>
            <a:r>
              <a:rPr lang="en-US" sz="2400" b="1" dirty="0" smtClean="0"/>
              <a:t>’. t</a:t>
            </a:r>
            <a:r>
              <a:rPr lang="en-US" sz="2400" dirty="0" smtClean="0"/>
              <a:t>he </a:t>
            </a:r>
            <a:r>
              <a:rPr lang="en-US" sz="2400" dirty="0" smtClean="0"/>
              <a:t>components of other comprehensive income are taken to the suitable account under the ‘Equity’ group. </a:t>
            </a:r>
            <a:r>
              <a:rPr lang="en-US" sz="2400" dirty="0" smtClean="0"/>
              <a:t>The equity </a:t>
            </a:r>
            <a:r>
              <a:rPr lang="en-US" sz="2400" dirty="0" smtClean="0"/>
              <a:t>group of accounts consists of the accounts representing capital and other reserves belonging to </a:t>
            </a:r>
            <a:r>
              <a:rPr lang="en-US" sz="2400" dirty="0" smtClean="0"/>
              <a:t>the owners </a:t>
            </a:r>
            <a:r>
              <a:rPr lang="en-US" sz="2400" dirty="0" smtClean="0"/>
              <a:t>(shareholders).</a:t>
            </a:r>
            <a:endParaRPr lang="en-US" sz="2400"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43</a:t>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Relationship between the main financial statement components</a:t>
            </a:r>
            <a:endParaRPr lang="en-US" dirty="0"/>
          </a:p>
        </p:txBody>
      </p:sp>
      <p:sp>
        <p:nvSpPr>
          <p:cNvPr id="3" name="Content Placeholder 2"/>
          <p:cNvSpPr>
            <a:spLocks noGrp="1"/>
          </p:cNvSpPr>
          <p:nvPr>
            <p:ph idx="1"/>
          </p:nvPr>
        </p:nvSpPr>
        <p:spPr>
          <a:xfrm>
            <a:off x="1103312" y="2052918"/>
            <a:ext cx="10826751" cy="4805082"/>
          </a:xfrm>
        </p:spPr>
        <p:txBody>
          <a:bodyPr>
            <a:normAutofit/>
          </a:bodyPr>
          <a:lstStyle/>
          <a:p>
            <a:pPr algn="just"/>
            <a:r>
              <a:rPr lang="en-US" dirty="0" smtClean="0"/>
              <a:t>The loss made during a period determined by the statement of profit or loss is deducted from the owners’ capital. When the owners’ capital decreases, the net assets of the business are decreased by an amount equal to the loss. This is how the accounting equation is maintained.</a:t>
            </a:r>
          </a:p>
          <a:p>
            <a:pPr algn="just"/>
            <a:r>
              <a:rPr lang="en-US" dirty="0" smtClean="0"/>
              <a:t>Business expenses are disclosed in the statement of profit or loss whereas personal expenses paid are treated as drawings, and reduced from the capital in the statement of financial position</a:t>
            </a:r>
          </a:p>
          <a:p>
            <a:pPr algn="just"/>
            <a:r>
              <a:rPr lang="en-US" dirty="0" smtClean="0"/>
              <a:t>Accrued expenses that are not paid at the end of the reporting date are added to the relevant expenses in the statement of profit or loss and recorded as a liability in the statement of financial position</a:t>
            </a:r>
          </a:p>
          <a:p>
            <a:pPr algn="just"/>
            <a:r>
              <a:rPr lang="en-US" dirty="0" smtClean="0"/>
              <a:t>Accrued income that is not received by the reporting date is added to the relevant income in the statement of profit or loss, and as an asset in the statement of financial position</a:t>
            </a:r>
          </a:p>
          <a:p>
            <a:pPr algn="just"/>
            <a:endParaRPr lang="en-US"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44</a:t>
            </a:fld>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TY 1</a:t>
            </a:r>
            <a:endParaRPr lang="en-US" b="1"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45</a:t>
            </a:fld>
            <a:endParaRPr lang="en-US"/>
          </a:p>
        </p:txBody>
      </p:sp>
      <p:pic>
        <p:nvPicPr>
          <p:cNvPr id="10242" name="Picture 2" descr="C:\Users\hp\Desktop\i.JPG"/>
          <p:cNvPicPr>
            <a:picLocks noGrp="1" noChangeAspect="1" noChangeArrowheads="1"/>
          </p:cNvPicPr>
          <p:nvPr>
            <p:ph idx="1"/>
          </p:nvPr>
        </p:nvPicPr>
        <p:blipFill>
          <a:blip r:embed="rId2"/>
          <a:srcRect/>
          <a:stretch>
            <a:fillRect/>
          </a:stretch>
        </p:blipFill>
        <p:spPr bwMode="auto">
          <a:xfrm>
            <a:off x="652933" y="1871662"/>
            <a:ext cx="10076979" cy="4800600"/>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Elements of financial statements</a:t>
            </a:r>
            <a:endParaRPr lang="en-US" dirty="0"/>
          </a:p>
        </p:txBody>
      </p:sp>
      <p:sp>
        <p:nvSpPr>
          <p:cNvPr id="3" name="Content Placeholder 2"/>
          <p:cNvSpPr>
            <a:spLocks noGrp="1"/>
          </p:cNvSpPr>
          <p:nvPr>
            <p:ph idx="1"/>
          </p:nvPr>
        </p:nvSpPr>
        <p:spPr>
          <a:xfrm>
            <a:off x="971550" y="1571626"/>
            <a:ext cx="10358438" cy="4676774"/>
          </a:xfrm>
        </p:spPr>
        <p:txBody>
          <a:bodyPr>
            <a:noAutofit/>
          </a:bodyPr>
          <a:lstStyle/>
          <a:p>
            <a:pPr algn="just"/>
            <a:r>
              <a:rPr lang="en-US" sz="2400" dirty="0" smtClean="0"/>
              <a:t>Financial statements are the end result of the financial accounting process. Financial accounting process </a:t>
            </a:r>
            <a:r>
              <a:rPr lang="en-US" sz="2400" dirty="0" smtClean="0"/>
              <a:t>consists of </a:t>
            </a:r>
            <a:r>
              <a:rPr lang="en-US" sz="2400" dirty="0" smtClean="0"/>
              <a:t>recording the transactions through journal entries, posting the entries in appropriate ledger accounts, casting </a:t>
            </a:r>
            <a:r>
              <a:rPr lang="en-US" sz="2400" dirty="0" smtClean="0"/>
              <a:t>of accounts </a:t>
            </a:r>
            <a:r>
              <a:rPr lang="en-US" sz="2400" dirty="0" smtClean="0"/>
              <a:t>and preparing the trial </a:t>
            </a:r>
            <a:r>
              <a:rPr lang="en-US" sz="2400" dirty="0" smtClean="0"/>
              <a:t>balance. </a:t>
            </a:r>
          </a:p>
          <a:p>
            <a:pPr algn="just"/>
            <a:r>
              <a:rPr lang="en-US" sz="2400" dirty="0" smtClean="0"/>
              <a:t>An </a:t>
            </a:r>
            <a:r>
              <a:rPr lang="en-US" sz="2400" dirty="0" smtClean="0"/>
              <a:t>organisation’s financial statements consist of four summary reports accompanied by notes to these </a:t>
            </a:r>
            <a:r>
              <a:rPr lang="en-US" sz="2400" dirty="0" smtClean="0"/>
              <a:t>statements as </a:t>
            </a:r>
            <a:r>
              <a:rPr lang="en-US" sz="2400" dirty="0" smtClean="0"/>
              <a:t>set out in </a:t>
            </a:r>
            <a:r>
              <a:rPr lang="en-US" sz="2400" b="1" dirty="0" smtClean="0"/>
              <a:t>IAS 1 Presentation of financial statements. Each statement provides separate but </a:t>
            </a:r>
            <a:r>
              <a:rPr lang="en-US" sz="2400" b="1" dirty="0" smtClean="0"/>
              <a:t>complementary </a:t>
            </a:r>
            <a:r>
              <a:rPr lang="en-US" sz="2400" dirty="0" smtClean="0"/>
              <a:t>information </a:t>
            </a:r>
            <a:r>
              <a:rPr lang="en-US" sz="2400" dirty="0" smtClean="0"/>
              <a:t>about the financial condition and performance of the organisation. Hence, to get a complete </a:t>
            </a:r>
            <a:r>
              <a:rPr lang="en-US" sz="2400" dirty="0" smtClean="0"/>
              <a:t>financial picture </a:t>
            </a:r>
            <a:r>
              <a:rPr lang="en-US" sz="2400" dirty="0" smtClean="0"/>
              <a:t>of the organisation, all five statements need to be </a:t>
            </a:r>
            <a:r>
              <a:rPr lang="en-US" sz="2400" dirty="0" smtClean="0"/>
              <a:t>prepared. The </a:t>
            </a:r>
            <a:r>
              <a:rPr lang="en-US" sz="2400" dirty="0" smtClean="0"/>
              <a:t>following diagram briefly describes these statements</a:t>
            </a:r>
            <a:endParaRPr lang="en-US" sz="2400"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Purpose and elements of financial statements</a:t>
            </a:r>
            <a:endParaRPr lang="en-US"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47</a:t>
            </a:fld>
            <a:endParaRPr lang="en-US"/>
          </a:p>
        </p:txBody>
      </p:sp>
      <p:pic>
        <p:nvPicPr>
          <p:cNvPr id="11266" name="Picture 2"/>
          <p:cNvPicPr>
            <a:picLocks noGrp="1" noChangeAspect="1" noChangeArrowheads="1"/>
          </p:cNvPicPr>
          <p:nvPr>
            <p:ph idx="1"/>
          </p:nvPr>
        </p:nvPicPr>
        <p:blipFill>
          <a:blip r:embed="rId2"/>
          <a:srcRect/>
          <a:stretch>
            <a:fillRect/>
          </a:stretch>
        </p:blipFill>
        <p:spPr bwMode="auto">
          <a:xfrm>
            <a:off x="600075" y="2052638"/>
            <a:ext cx="10772775" cy="4805362"/>
          </a:xfrm>
          <a:prstGeom prst="rect">
            <a:avLst/>
          </a:prstGeom>
          <a:noFill/>
          <a:ln w="9525">
            <a:noFill/>
            <a:miter lim="800000"/>
            <a:headEnd/>
            <a:tailEnd/>
          </a:ln>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Conclusion</a:t>
            </a:r>
            <a:endParaRPr lang="en-US" b="1" dirty="0"/>
          </a:p>
        </p:txBody>
      </p:sp>
      <p:sp>
        <p:nvSpPr>
          <p:cNvPr id="3" name="Content Placeholder 2"/>
          <p:cNvSpPr>
            <a:spLocks noGrp="1"/>
          </p:cNvSpPr>
          <p:nvPr>
            <p:ph idx="1"/>
          </p:nvPr>
        </p:nvSpPr>
        <p:spPr>
          <a:xfrm>
            <a:off x="1042988" y="1743076"/>
            <a:ext cx="10186987" cy="4505324"/>
          </a:xfrm>
        </p:spPr>
        <p:txBody>
          <a:bodyPr>
            <a:normAutofit fontScale="85000" lnSpcReduction="10000"/>
          </a:bodyPr>
          <a:lstStyle/>
          <a:p>
            <a:pPr algn="just"/>
            <a:r>
              <a:rPr lang="en-US" sz="3200" dirty="0" smtClean="0"/>
              <a:t>Cooking food well is only half the job: The food will not be relished unless it is served in a proper </a:t>
            </a:r>
            <a:r>
              <a:rPr lang="en-US" sz="3200" dirty="0" smtClean="0"/>
              <a:t>manner! Similarly</a:t>
            </a:r>
            <a:r>
              <a:rPr lang="en-US" sz="3200" dirty="0" smtClean="0"/>
              <a:t>, doing day-to-day accounting well is only half the job. It will not serve its purpose unless the results </a:t>
            </a:r>
            <a:r>
              <a:rPr lang="en-US" sz="3200" dirty="0" smtClean="0"/>
              <a:t>are presented </a:t>
            </a:r>
            <a:r>
              <a:rPr lang="en-US" sz="3200" dirty="0" smtClean="0"/>
              <a:t>in a proper format, with the required content</a:t>
            </a:r>
            <a:r>
              <a:rPr lang="en-US" sz="3200" dirty="0" smtClean="0"/>
              <a:t>.</a:t>
            </a:r>
            <a:r>
              <a:rPr lang="en-US" sz="3200" dirty="0" smtClean="0"/>
              <a:t> </a:t>
            </a:r>
            <a:endParaRPr lang="en-US" sz="3200" dirty="0" smtClean="0"/>
          </a:p>
          <a:p>
            <a:pPr algn="just"/>
            <a:r>
              <a:rPr lang="en-US" sz="3200" dirty="0" smtClean="0"/>
              <a:t>Financial </a:t>
            </a:r>
            <a:r>
              <a:rPr lang="en-US" sz="3200" dirty="0" smtClean="0"/>
              <a:t>statements are important as they enable shareholders, banks, trade payables, etc. who are </a:t>
            </a:r>
            <a:r>
              <a:rPr lang="en-US" sz="3200" dirty="0" smtClean="0"/>
              <a:t>the external </a:t>
            </a:r>
            <a:r>
              <a:rPr lang="en-US" sz="3200" dirty="0" smtClean="0"/>
              <a:t>users of financial statements to assess the financial status of the company</a:t>
            </a:r>
            <a:r>
              <a:rPr lang="en-US" sz="3200" dirty="0" smtClean="0"/>
              <a:t>.</a:t>
            </a:r>
            <a:r>
              <a:rPr lang="en-US" sz="3200" dirty="0" smtClean="0"/>
              <a:t> </a:t>
            </a:r>
            <a:endParaRPr lang="en-US" sz="3200" dirty="0" smtClean="0"/>
          </a:p>
          <a:p>
            <a:pPr algn="just"/>
            <a:r>
              <a:rPr lang="en-US" sz="3200" dirty="0" smtClean="0"/>
              <a:t>Financial </a:t>
            </a:r>
            <a:r>
              <a:rPr lang="en-US" sz="3200" dirty="0" smtClean="0"/>
              <a:t>statements only deal with past events and generally do not contain non-financial data</a:t>
            </a:r>
            <a:endParaRPr lang="en-US" sz="3200"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48</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en-US" sz="2100" b="1" dirty="0">
                <a:latin typeface="Arial Black" pitchFamily="34" charset="0"/>
              </a:rPr>
              <a:t>TRIAL BALANCE</a:t>
            </a:r>
          </a:p>
        </p:txBody>
      </p:sp>
      <p:sp>
        <p:nvSpPr>
          <p:cNvPr id="19459" name="Rectangle 3"/>
          <p:cNvSpPr>
            <a:spLocks noGrp="1" noChangeArrowheads="1"/>
          </p:cNvSpPr>
          <p:nvPr>
            <p:ph type="body" idx="1"/>
          </p:nvPr>
        </p:nvSpPr>
        <p:spPr>
          <a:xfrm>
            <a:off x="1143000" y="1114426"/>
            <a:ext cx="9715500" cy="5743574"/>
          </a:xfrm>
        </p:spPr>
        <p:txBody>
          <a:bodyPr>
            <a:normAutofit fontScale="92500" lnSpcReduction="20000"/>
          </a:bodyPr>
          <a:lstStyle/>
          <a:p>
            <a:pPr algn="just" eaLnBrk="1" hangingPunct="1">
              <a:defRPr/>
            </a:pPr>
            <a:r>
              <a:rPr lang="en-US" sz="2400" u="sng" dirty="0">
                <a:latin typeface="Arial Black" pitchFamily="34" charset="0"/>
              </a:rPr>
              <a:t>DEFINITION</a:t>
            </a:r>
          </a:p>
          <a:p>
            <a:pPr algn="just" eaLnBrk="1" hangingPunct="1">
              <a:defRPr/>
            </a:pPr>
            <a:endParaRPr lang="en-US" sz="2400" u="sng" dirty="0">
              <a:latin typeface="Arial Black" pitchFamily="34" charset="0"/>
            </a:endParaRPr>
          </a:p>
          <a:p>
            <a:pPr algn="just" eaLnBrk="1" hangingPunct="1">
              <a:defRPr/>
            </a:pPr>
            <a:r>
              <a:rPr lang="en-US" sz="2400" dirty="0">
                <a:latin typeface="Arial Black" pitchFamily="34" charset="0"/>
              </a:rPr>
              <a:t>IT IS A STATEMENT SHOWING CREDIT AND </a:t>
            </a:r>
            <a:r>
              <a:rPr lang="en-US" sz="2400" dirty="0" smtClean="0">
                <a:latin typeface="Arial Black" pitchFamily="34" charset="0"/>
              </a:rPr>
              <a:t>DEBIT BALANCES FROM THE LEDGER</a:t>
            </a:r>
            <a:r>
              <a:rPr lang="en-US" sz="2400" dirty="0" smtClean="0">
                <a:latin typeface="Arial Black" pitchFamily="34" charset="0"/>
              </a:rPr>
              <a:t>.</a:t>
            </a:r>
          </a:p>
          <a:p>
            <a:pPr algn="just"/>
            <a:r>
              <a:rPr lang="en-US" sz="2400" b="1" dirty="0" smtClean="0"/>
              <a:t>A TRIAL BALANCE IS THE SUMMARY OF ALL THE LEDGER ACCOUNT BALANCES AT A PARTICULAR POINT IN TIME. </a:t>
            </a:r>
          </a:p>
          <a:p>
            <a:pPr algn="just"/>
            <a:r>
              <a:rPr lang="en-US" sz="2400" b="1" dirty="0" smtClean="0"/>
              <a:t>THE TRIAL BALANCE IS SIMPLY A LIST OF ALL THE LEDGER ACCOUNTS AND THEIR RESPECTIVE BALANCES AS AT A SPECIFIED POINT OF TIME E.G. AS AT 31 DECEMBER 20X3.</a:t>
            </a:r>
            <a:endParaRPr lang="en-US" sz="2400" b="1" dirty="0" smtClean="0">
              <a:latin typeface="Arial Black" pitchFamily="34" charset="0"/>
            </a:endParaRPr>
          </a:p>
          <a:p>
            <a:pPr algn="just" eaLnBrk="1" hangingPunct="1">
              <a:buFont typeface="Wingdings" panose="05000000000000000000" pitchFamily="2" charset="2"/>
              <a:buNone/>
              <a:defRPr/>
            </a:pPr>
            <a:endParaRPr lang="en-US" sz="2400" dirty="0">
              <a:latin typeface="Arial Black" pitchFamily="34" charset="0"/>
            </a:endParaRPr>
          </a:p>
          <a:p>
            <a:pPr algn="just" eaLnBrk="1" hangingPunct="1">
              <a:defRPr/>
            </a:pPr>
            <a:r>
              <a:rPr lang="en-US" sz="2400" dirty="0">
                <a:latin typeface="Arial Black" pitchFamily="34" charset="0"/>
              </a:rPr>
              <a:t>HELPS ARITHMETICAL ACCURACY AND </a:t>
            </a:r>
            <a:r>
              <a:rPr lang="en-US" sz="2400" dirty="0" smtClean="0">
                <a:latin typeface="Arial Black" pitchFamily="34" charset="0"/>
              </a:rPr>
              <a:t>FACILITATES </a:t>
            </a:r>
            <a:r>
              <a:rPr lang="en-US" sz="2400" dirty="0">
                <a:latin typeface="Arial Black" pitchFamily="34" charset="0"/>
              </a:rPr>
              <a:t>FINAL ACCOUNTS</a:t>
            </a:r>
            <a:r>
              <a:rPr lang="en-US" sz="2400" dirty="0" smtClean="0">
                <a:latin typeface="Arial Black" pitchFamily="34" charset="0"/>
              </a:rPr>
              <a:t>.</a:t>
            </a:r>
          </a:p>
          <a:p>
            <a:pPr algn="just"/>
            <a:r>
              <a:rPr lang="en-US" sz="2400" b="1" dirty="0" smtClean="0"/>
              <a:t>Preparation of financial statements is the main object of the entire accounting exercise. The importance of </a:t>
            </a:r>
            <a:r>
              <a:rPr lang="en-US" sz="2400" b="1" dirty="0" smtClean="0"/>
              <a:t>the trial </a:t>
            </a:r>
            <a:r>
              <a:rPr lang="en-US" sz="2400" b="1" dirty="0" smtClean="0"/>
              <a:t>balance stems from the fact that financial statements cannot be prepared without a trial balance</a:t>
            </a:r>
            <a:endParaRPr lang="en-US" sz="2400" b="1" dirty="0">
              <a:latin typeface="Arial Black" pitchFamily="34" charset="0"/>
            </a:endParaRPr>
          </a:p>
          <a:p>
            <a:pPr algn="just" eaLnBrk="1" hangingPunct="1">
              <a:defRPr/>
            </a:pPr>
            <a:endParaRPr lang="en-US" sz="2400" dirty="0">
              <a:latin typeface="Arial Black" pitchFamily="34" charset="0"/>
            </a:endParaRPr>
          </a:p>
        </p:txBody>
      </p:sp>
    </p:spTree>
    <p:extLst>
      <p:ext uri="{BB962C8B-B14F-4D97-AF65-F5344CB8AC3E}">
        <p14:creationId xmlns:p14="http://schemas.microsoft.com/office/powerpoint/2010/main" xmlns="" val="1812686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wipe(down)">
                                      <p:cBhvr>
                                        <p:cTn id="7" dur="500"/>
                                        <p:tgtEl>
                                          <p:spTgt spid="1945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459">
                                            <p:txEl>
                                              <p:pRg st="0" end="0"/>
                                            </p:txEl>
                                          </p:spTgt>
                                        </p:tgtEl>
                                        <p:attrNameLst>
                                          <p:attrName>style.visibility</p:attrName>
                                        </p:attrNameLst>
                                      </p:cBhvr>
                                      <p:to>
                                        <p:strVal val="visible"/>
                                      </p:to>
                                    </p:set>
                                    <p:animEffect transition="in" filter="wipe(down)">
                                      <p:cBhvr>
                                        <p:cTn id="12" dur="500"/>
                                        <p:tgtEl>
                                          <p:spTgt spid="1945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9459">
                                            <p:txEl>
                                              <p:pRg st="2" end="2"/>
                                            </p:txEl>
                                          </p:spTgt>
                                        </p:tgtEl>
                                        <p:attrNameLst>
                                          <p:attrName>style.visibility</p:attrName>
                                        </p:attrNameLst>
                                      </p:cBhvr>
                                      <p:to>
                                        <p:strVal val="visible"/>
                                      </p:to>
                                    </p:set>
                                    <p:animEffect transition="in" filter="wipe(down)">
                                      <p:cBhvr>
                                        <p:cTn id="17" dur="500"/>
                                        <p:tgtEl>
                                          <p:spTgt spid="1945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9459">
                                            <p:txEl>
                                              <p:pRg st="6" end="6"/>
                                            </p:txEl>
                                          </p:spTgt>
                                        </p:tgtEl>
                                        <p:attrNameLst>
                                          <p:attrName>style.visibility</p:attrName>
                                        </p:attrNameLst>
                                      </p:cBhvr>
                                      <p:to>
                                        <p:strVal val="visible"/>
                                      </p:to>
                                    </p:set>
                                    <p:animEffect transition="in" filter="wipe(down)">
                                      <p:cBhvr>
                                        <p:cTn id="22" dur="500"/>
                                        <p:tgtEl>
                                          <p:spTgt spid="1945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9459">
                                            <p:txEl>
                                              <p:pRg st="7" end="7"/>
                                            </p:txEl>
                                          </p:spTgt>
                                        </p:tgtEl>
                                        <p:attrNameLst>
                                          <p:attrName>style.visibility</p:attrName>
                                        </p:attrNameLst>
                                      </p:cBhvr>
                                      <p:to>
                                        <p:strVal val="visible"/>
                                      </p:to>
                                    </p:set>
                                    <p:animEffect transition="in" filter="wipe(down)">
                                      <p:cBhvr>
                                        <p:cTn id="27" dur="500"/>
                                        <p:tgtEl>
                                          <p:spTgt spid="1945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5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376082"/>
          </a:xfrm>
        </p:spPr>
        <p:txBody>
          <a:bodyPr/>
          <a:lstStyle/>
          <a:p>
            <a:r>
              <a:rPr lang="en-US" b="1" dirty="0" smtClean="0"/>
              <a:t>Trial Balance- Proforma</a:t>
            </a:r>
            <a:endParaRPr lang="en-US" b="1"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6</a:t>
            </a:fld>
            <a:endParaRPr lang="en-US" dirty="0"/>
          </a:p>
        </p:txBody>
      </p:sp>
      <p:pic>
        <p:nvPicPr>
          <p:cNvPr id="1026" name="Picture 2" descr="C:\Users\hp\Desktop\Capture 2.JPG"/>
          <p:cNvPicPr>
            <a:picLocks noGrp="1" noChangeAspect="1" noChangeArrowheads="1"/>
          </p:cNvPicPr>
          <p:nvPr>
            <p:ph idx="1"/>
          </p:nvPr>
        </p:nvPicPr>
        <p:blipFill>
          <a:blip r:embed="rId2"/>
          <a:srcRect/>
          <a:stretch>
            <a:fillRect/>
          </a:stretch>
        </p:blipFill>
        <p:spPr bwMode="auto">
          <a:xfrm>
            <a:off x="642938" y="1808017"/>
            <a:ext cx="10029825" cy="5049982"/>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Purpose of a trial balance</a:t>
            </a:r>
            <a:endParaRPr lang="en-US" b="1" dirty="0"/>
          </a:p>
        </p:txBody>
      </p:sp>
      <p:sp>
        <p:nvSpPr>
          <p:cNvPr id="3" name="Content Placeholder 2"/>
          <p:cNvSpPr>
            <a:spLocks noGrp="1"/>
          </p:cNvSpPr>
          <p:nvPr>
            <p:ph idx="1"/>
          </p:nvPr>
        </p:nvSpPr>
        <p:spPr>
          <a:xfrm>
            <a:off x="657225" y="1328738"/>
            <a:ext cx="10729913" cy="5357812"/>
          </a:xfrm>
        </p:spPr>
        <p:txBody>
          <a:bodyPr>
            <a:noAutofit/>
          </a:bodyPr>
          <a:lstStyle/>
          <a:p>
            <a:pPr algn="just"/>
            <a:r>
              <a:rPr lang="en-US" sz="2400" dirty="0" smtClean="0"/>
              <a:t>After preparing all required ledgers, a </a:t>
            </a:r>
            <a:r>
              <a:rPr lang="en-US" sz="2400" b="1" dirty="0" smtClean="0"/>
              <a:t>trial balance is prepared, to list out at one place, the balances of </a:t>
            </a:r>
            <a:r>
              <a:rPr lang="en-US" sz="2400" b="1" dirty="0" smtClean="0"/>
              <a:t>all </a:t>
            </a:r>
            <a:r>
              <a:rPr lang="en-US" sz="2400" dirty="0" smtClean="0"/>
              <a:t>the </a:t>
            </a:r>
            <a:r>
              <a:rPr lang="en-US" sz="2400" dirty="0" smtClean="0"/>
              <a:t>ledger accounts. This helps the accountant to </a:t>
            </a:r>
            <a:r>
              <a:rPr lang="en-US" sz="2400" b="1" dirty="0" smtClean="0"/>
              <a:t>check the arithmetic accuracy of </a:t>
            </a:r>
            <a:r>
              <a:rPr lang="en-US" sz="2400" b="1" dirty="0" smtClean="0"/>
              <a:t>accounting. </a:t>
            </a:r>
            <a:r>
              <a:rPr lang="en-US" sz="2400" dirty="0" smtClean="0"/>
              <a:t>When </a:t>
            </a:r>
            <a:r>
              <a:rPr lang="en-US" sz="2400" dirty="0" smtClean="0"/>
              <a:t>preparing a trial balance, the debit and credit balances for each ledger account are </a:t>
            </a:r>
            <a:r>
              <a:rPr lang="en-US" sz="2400" dirty="0" smtClean="0"/>
              <a:t>totaled. </a:t>
            </a:r>
            <a:r>
              <a:rPr lang="en-US" sz="2400" dirty="0" smtClean="0"/>
              <a:t>If the totals </a:t>
            </a:r>
            <a:r>
              <a:rPr lang="en-US" sz="2400" dirty="0" smtClean="0"/>
              <a:t>of the </a:t>
            </a:r>
            <a:r>
              <a:rPr lang="en-US" sz="2400" dirty="0" smtClean="0"/>
              <a:t>debit column and the credit column of the trial balance do not balance, we know at once that there is </a:t>
            </a:r>
            <a:r>
              <a:rPr lang="en-US" sz="2400" dirty="0" smtClean="0"/>
              <a:t>some error </a:t>
            </a:r>
            <a:r>
              <a:rPr lang="en-US" sz="2400" dirty="0" smtClean="0"/>
              <a:t>in the ledger balance.</a:t>
            </a:r>
          </a:p>
          <a:p>
            <a:pPr algn="just"/>
            <a:r>
              <a:rPr lang="en-US" sz="2400" dirty="0" smtClean="0"/>
              <a:t>The fact that the trial balance agrees is a preliminary assurance that there are no mathematical / </a:t>
            </a:r>
            <a:r>
              <a:rPr lang="en-US" sz="2400" dirty="0" smtClean="0"/>
              <a:t>arithmetic errors </a:t>
            </a:r>
            <a:r>
              <a:rPr lang="en-US" sz="2400" dirty="0" smtClean="0"/>
              <a:t>in the preparation of the </a:t>
            </a:r>
            <a:r>
              <a:rPr lang="en-US" sz="2400" dirty="0" smtClean="0"/>
              <a:t>accounts</a:t>
            </a:r>
            <a:r>
              <a:rPr lang="en-US" sz="2400" dirty="0" smtClean="0"/>
              <a:t> </a:t>
            </a:r>
            <a:r>
              <a:rPr lang="en-US" sz="2400" dirty="0" smtClean="0"/>
              <a:t>( to Help in locating errors).</a:t>
            </a:r>
            <a:endParaRPr lang="en-US" sz="2400" dirty="0" smtClean="0"/>
          </a:p>
          <a:p>
            <a:pPr algn="just"/>
            <a:r>
              <a:rPr lang="en-US" sz="2400" dirty="0" smtClean="0"/>
              <a:t>Checking for mathematical / arithmetical accuracy is the primary purpose of the trial balance. However, </a:t>
            </a:r>
            <a:r>
              <a:rPr lang="en-US" sz="2400" dirty="0" smtClean="0"/>
              <a:t>because a </a:t>
            </a:r>
            <a:r>
              <a:rPr lang="en-US" sz="2400" dirty="0" smtClean="0"/>
              <a:t>trial balance presents the ledger account balances in a readily available format it is often used to prepare </a:t>
            </a:r>
            <a:r>
              <a:rPr lang="en-US" sz="2400" dirty="0" smtClean="0"/>
              <a:t>the financial </a:t>
            </a:r>
            <a:r>
              <a:rPr lang="en-US" sz="2400" dirty="0" smtClean="0"/>
              <a:t>statements</a:t>
            </a:r>
            <a:endParaRPr lang="en-US" sz="2400"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769477" cy="1400530"/>
          </a:xfrm>
        </p:spPr>
        <p:txBody>
          <a:bodyPr/>
          <a:lstStyle/>
          <a:p>
            <a:r>
              <a:rPr lang="en-US" b="1" dirty="0" smtClean="0"/>
              <a:t>Relationship of the trial balance with the accounting cycle</a:t>
            </a:r>
            <a:endParaRPr lang="en-US" b="1" dirty="0"/>
          </a:p>
        </p:txBody>
      </p:sp>
      <p:sp>
        <p:nvSpPr>
          <p:cNvPr id="3" name="Content Placeholder 2"/>
          <p:cNvSpPr>
            <a:spLocks noGrp="1"/>
          </p:cNvSpPr>
          <p:nvPr>
            <p:ph idx="1"/>
          </p:nvPr>
        </p:nvSpPr>
        <p:spPr>
          <a:xfrm>
            <a:off x="857250" y="1843088"/>
            <a:ext cx="10672763" cy="5014912"/>
          </a:xfrm>
        </p:spPr>
        <p:txBody>
          <a:bodyPr>
            <a:normAutofit fontScale="92500" lnSpcReduction="10000"/>
          </a:bodyPr>
          <a:lstStyle/>
          <a:p>
            <a:pPr algn="just"/>
            <a:r>
              <a:rPr lang="en-US" dirty="0" smtClean="0"/>
              <a:t>The entire accounting exercise is </a:t>
            </a:r>
            <a:r>
              <a:rPr lang="en-US" dirty="0" smtClean="0"/>
              <a:t>summarized </a:t>
            </a:r>
            <a:r>
              <a:rPr lang="en-US" dirty="0" smtClean="0"/>
              <a:t>below:</a:t>
            </a:r>
          </a:p>
          <a:p>
            <a:pPr algn="just">
              <a:buNone/>
            </a:pPr>
            <a:r>
              <a:rPr lang="en-US" dirty="0" smtClean="0"/>
              <a:t>(a) Transactions are identified and recorded in day books (journal, sales book, purchase book, cash book, etc.).</a:t>
            </a:r>
          </a:p>
          <a:p>
            <a:pPr algn="just">
              <a:buNone/>
            </a:pPr>
            <a:r>
              <a:rPr lang="en-US" dirty="0" smtClean="0"/>
              <a:t>(b) Transactions are recorded from day books to ledger accounts.</a:t>
            </a:r>
          </a:p>
          <a:p>
            <a:pPr algn="just">
              <a:buNone/>
            </a:pPr>
            <a:r>
              <a:rPr lang="en-US" dirty="0" smtClean="0"/>
              <a:t>(c) A trial balance is prepared from the ledger accounts. It is a list of the balances of all ledger accounts </a:t>
            </a:r>
            <a:r>
              <a:rPr lang="en-US" dirty="0" smtClean="0"/>
              <a:t>where total </a:t>
            </a:r>
            <a:r>
              <a:rPr lang="en-US" dirty="0" smtClean="0"/>
              <a:t>debits = total credits.</a:t>
            </a:r>
          </a:p>
          <a:p>
            <a:pPr algn="just">
              <a:buNone/>
            </a:pPr>
            <a:r>
              <a:rPr lang="en-US" dirty="0" smtClean="0"/>
              <a:t>(d) A trial balance </a:t>
            </a:r>
            <a:r>
              <a:rPr lang="en-US" dirty="0" smtClean="0"/>
              <a:t>contains: ledger </a:t>
            </a:r>
            <a:r>
              <a:rPr lang="en-US" dirty="0" smtClean="0"/>
              <a:t>balances that affect the statement of profit or loss: balance of expense accounts and </a:t>
            </a:r>
            <a:r>
              <a:rPr lang="en-US" dirty="0" smtClean="0"/>
              <a:t>income accounts ledger </a:t>
            </a:r>
            <a:r>
              <a:rPr lang="en-US" dirty="0" smtClean="0"/>
              <a:t>balances that affect the statement of financial position: balance of asset accounts and </a:t>
            </a:r>
            <a:r>
              <a:rPr lang="en-US" dirty="0" smtClean="0"/>
              <a:t>liability accounts</a:t>
            </a:r>
            <a:endParaRPr lang="en-US" dirty="0" smtClean="0"/>
          </a:p>
          <a:p>
            <a:pPr algn="just">
              <a:buNone/>
            </a:pPr>
            <a:r>
              <a:rPr lang="en-US" dirty="0" smtClean="0"/>
              <a:t>(e) Balances that affect the statement of profit or loss are recorded in it and profit earned or loss incurred </a:t>
            </a:r>
            <a:r>
              <a:rPr lang="en-US" dirty="0" smtClean="0"/>
              <a:t>during the </a:t>
            </a:r>
            <a:r>
              <a:rPr lang="en-US" dirty="0" smtClean="0"/>
              <a:t>period is determined.</a:t>
            </a:r>
          </a:p>
          <a:p>
            <a:pPr algn="just">
              <a:buNone/>
            </a:pPr>
            <a:r>
              <a:rPr lang="en-US" dirty="0" smtClean="0"/>
              <a:t>(f) Balances that affect the statement of financial position along with the profit or loss determined by </a:t>
            </a:r>
            <a:r>
              <a:rPr lang="en-US" dirty="0" smtClean="0"/>
              <a:t>them statement </a:t>
            </a:r>
            <a:r>
              <a:rPr lang="en-US" dirty="0" smtClean="0"/>
              <a:t>of profit or loss are recorded in it.</a:t>
            </a:r>
          </a:p>
          <a:p>
            <a:pPr algn="just">
              <a:buNone/>
            </a:pPr>
            <a:r>
              <a:rPr lang="en-US" dirty="0" smtClean="0"/>
              <a:t>(g) The asset and liability side of the statement of financial position is totalled. The total of the assets </a:t>
            </a:r>
            <a:r>
              <a:rPr lang="en-US" dirty="0" smtClean="0"/>
              <a:t>side should </a:t>
            </a:r>
            <a:r>
              <a:rPr lang="en-US" dirty="0" smtClean="0"/>
              <a:t>be equal to the total of the liabilities side.</a:t>
            </a:r>
            <a:endParaRPr lang="en-US"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683752" cy="1400530"/>
          </a:xfrm>
        </p:spPr>
        <p:txBody>
          <a:bodyPr/>
          <a:lstStyle/>
          <a:p>
            <a:pPr algn="just"/>
            <a:r>
              <a:rPr lang="en-US" b="1" dirty="0" smtClean="0"/>
              <a:t>Diagram </a:t>
            </a:r>
            <a:r>
              <a:rPr lang="en-US" b="1" dirty="0" smtClean="0"/>
              <a:t>2: </a:t>
            </a:r>
            <a:r>
              <a:rPr lang="en-US" b="1" dirty="0" smtClean="0"/>
              <a:t>Relationship of trial balance and financial statements</a:t>
            </a:r>
            <a:endParaRPr lang="en-US" dirty="0"/>
          </a:p>
        </p:txBody>
      </p:sp>
      <p:sp>
        <p:nvSpPr>
          <p:cNvPr id="6" name="Slide Number Placeholder 5"/>
          <p:cNvSpPr>
            <a:spLocks noGrp="1"/>
          </p:cNvSpPr>
          <p:nvPr>
            <p:ph type="sldNum" sz="quarter" idx="12"/>
          </p:nvPr>
        </p:nvSpPr>
        <p:spPr/>
        <p:txBody>
          <a:bodyPr/>
          <a:lstStyle/>
          <a:p>
            <a:fld id="{CBD84080-699B-4950-9DC1-9A3AEFF24C82}" type="slidenum">
              <a:rPr lang="en-US" smtClean="0"/>
              <a:pPr/>
              <a:t>9</a:t>
            </a:fld>
            <a:endParaRPr lang="en-US" dirty="0"/>
          </a:p>
        </p:txBody>
      </p:sp>
      <p:pic>
        <p:nvPicPr>
          <p:cNvPr id="2050" name="Picture 2"/>
          <p:cNvPicPr>
            <a:picLocks noGrp="1" noChangeAspect="1" noChangeArrowheads="1"/>
          </p:cNvPicPr>
          <p:nvPr>
            <p:ph idx="1"/>
          </p:nvPr>
        </p:nvPicPr>
        <p:blipFill>
          <a:blip r:embed="rId2"/>
          <a:srcRect/>
          <a:stretch>
            <a:fillRect/>
          </a:stretch>
        </p:blipFill>
        <p:spPr bwMode="auto">
          <a:xfrm>
            <a:off x="642938" y="1843088"/>
            <a:ext cx="10487025" cy="4729162"/>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1471</TotalTime>
  <Words>4053</Words>
  <Application>Microsoft Office PowerPoint</Application>
  <PresentationFormat>Custom</PresentationFormat>
  <Paragraphs>431</Paragraphs>
  <Slides>48</Slides>
  <Notes>8</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Ion</vt:lpstr>
      <vt:lpstr>Topic Four: Preparation of Financial Statement </vt:lpstr>
      <vt:lpstr>Trial balance</vt:lpstr>
      <vt:lpstr>Diagram 1: The accounting cycle</vt:lpstr>
      <vt:lpstr>Trial Balance- Introduction</vt:lpstr>
      <vt:lpstr>TRIAL BALANCE</vt:lpstr>
      <vt:lpstr>Trial Balance- Proforma</vt:lpstr>
      <vt:lpstr>Purpose of a trial balance</vt:lpstr>
      <vt:lpstr>Relationship of the trial balance with the accounting cycle</vt:lpstr>
      <vt:lpstr>Diagram 2: Relationship of trial balance and financial statements</vt:lpstr>
      <vt:lpstr>Steps involved in the preparation of a trial balance</vt:lpstr>
      <vt:lpstr>Example 1</vt:lpstr>
      <vt:lpstr>Example</vt:lpstr>
      <vt:lpstr>Prepare a trial balance</vt:lpstr>
      <vt:lpstr>Limitations of a trial balance</vt:lpstr>
      <vt:lpstr>Types of errors</vt:lpstr>
      <vt:lpstr>BASIC FINANCIAL STATEMENTS</vt:lpstr>
      <vt:lpstr>Financial Statement- Definition</vt:lpstr>
      <vt:lpstr>Objectives of financial statements</vt:lpstr>
      <vt:lpstr>Diagram 3: Objectives of financial statements</vt:lpstr>
      <vt:lpstr> Components of Financial Statements</vt:lpstr>
      <vt:lpstr>Statement of profit or loss and other comprehensive income (income statement)</vt:lpstr>
      <vt:lpstr>Purpose of the Statement of profit or loss and other comprehensive income</vt:lpstr>
      <vt:lpstr>Proforma of statement of profit or loss and other comprehensive income</vt:lpstr>
      <vt:lpstr>Income Statement </vt:lpstr>
      <vt:lpstr>Example</vt:lpstr>
      <vt:lpstr>Solution</vt:lpstr>
      <vt:lpstr>Statement of financial position (SOFP)- Balance Sheet</vt:lpstr>
      <vt:lpstr>Purpose of statement of financial position</vt:lpstr>
      <vt:lpstr>Proforma of Statement of financial position</vt:lpstr>
      <vt:lpstr>Proforma of Statement of financial position</vt:lpstr>
      <vt:lpstr>Balance Sheet Defined</vt:lpstr>
      <vt:lpstr>BALANCE SHEET LAYOUT</vt:lpstr>
      <vt:lpstr>BALANCE SHEET LAYOUT</vt:lpstr>
      <vt:lpstr>BALANCE SHEET LAYOUT</vt:lpstr>
      <vt:lpstr>BALANCE SHEET LAYOUT</vt:lpstr>
      <vt:lpstr>Balance Sheet</vt:lpstr>
      <vt:lpstr>Balance Sheet Debt Types</vt:lpstr>
      <vt:lpstr>Balance sheet Format</vt:lpstr>
      <vt:lpstr>Notes to financial statements</vt:lpstr>
      <vt:lpstr>The following example illustrates the disclosures which are made in the notes to accounts</vt:lpstr>
      <vt:lpstr>Purpose of Disclosure Notes</vt:lpstr>
      <vt:lpstr>information is to be displayed prominently and repeated when necessary</vt:lpstr>
      <vt:lpstr>Relationship between the main financial statement components</vt:lpstr>
      <vt:lpstr>Relationship between the main financial statement components</vt:lpstr>
      <vt:lpstr>TY 1</vt:lpstr>
      <vt:lpstr>Elements of financial statements</vt:lpstr>
      <vt:lpstr>Purpose and elements of financial statements</vt:lpstr>
      <vt:lpstr>Conclusion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BALANCE SHEET</dc:title>
  <dc:creator>Chibona</dc:creator>
  <cp:lastModifiedBy>hp</cp:lastModifiedBy>
  <cp:revision>95</cp:revision>
  <dcterms:created xsi:type="dcterms:W3CDTF">2016-12-19T08:48:34Z</dcterms:created>
  <dcterms:modified xsi:type="dcterms:W3CDTF">2019-12-22T20:30:56Z</dcterms:modified>
</cp:coreProperties>
</file>