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71" r:id="rId8"/>
    <p:sldId id="262" r:id="rId9"/>
    <p:sldId id="272" r:id="rId10"/>
    <p:sldId id="273" r:id="rId11"/>
    <p:sldId id="263" r:id="rId12"/>
    <p:sldId id="274" r:id="rId13"/>
    <p:sldId id="275" r:id="rId14"/>
    <p:sldId id="264" r:id="rId15"/>
    <p:sldId id="265" r:id="rId16"/>
    <p:sldId id="266" r:id="rId17"/>
    <p:sldId id="267" r:id="rId18"/>
    <p:sldId id="268" r:id="rId19"/>
    <p:sldId id="270" r:id="rId20"/>
    <p:sldId id="26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42D2432-4826-4F66-A971-761D9D87FECF}" type="datetimeFigureOut">
              <a:rPr lang="en-US" smtClean="0"/>
              <a:pPr/>
              <a:t>1/23/2021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1019099-8969-49F6-9AF6-62962050DBA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019099-8969-49F6-9AF6-62962050DB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019099-8969-49F6-9AF6-62962050DBA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r>
              <a:rPr lang="en-US"/>
              <a:t>K.W. SIMBILA.                                     DIT</a:t>
            </a: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r>
              <a:rPr lang="en-US"/>
              <a:t>ME 336 FINANCE &amp; HR MANAGEMENT</a:t>
            </a: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F92FD2BD-02E3-4FF0-8AC8-40418C4514F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019099-8969-49F6-9AF6-62962050DBA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1019099-8969-49F6-9AF6-62962050DBA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1019099-8969-49F6-9AF6-62962050DBA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1019099-8969-49F6-9AF6-62962050DBA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1019099-8969-49F6-9AF6-62962050DBA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42D2432-4826-4F66-A971-761D9D87FECF}" type="datetimeFigureOut">
              <a:rPr lang="en-US" smtClean="0"/>
              <a:pPr/>
              <a:t>1/23/2021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1019099-8969-49F6-9AF6-62962050DB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42D2432-4826-4F66-A971-761D9D87FECF}" type="datetimeFigureOut">
              <a:rPr lang="en-US" smtClean="0"/>
              <a:pPr/>
              <a:t>1/23/2021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1019099-8969-49F6-9AF6-62962050DBA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42D2432-4826-4F66-A971-761D9D87FECF}" type="datetimeFigureOut">
              <a:rPr lang="en-US" smtClean="0"/>
              <a:pPr/>
              <a:t>1/23/2021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1019099-8969-49F6-9AF6-62962050DBA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2D2432-4826-4F66-A971-761D9D87FECF}" type="datetimeFigureOut">
              <a:rPr lang="en-US" smtClean="0"/>
              <a:pPr/>
              <a:t>1/23/2021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1019099-8969-49F6-9AF6-62962050DB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Cash Book</a:t>
            </a:r>
            <a:endParaRPr lang="en-US" dirty="0"/>
          </a:p>
        </p:txBody>
      </p:sp>
      <p:sp>
        <p:nvSpPr>
          <p:cNvPr id="3" name="Subtitle 2"/>
          <p:cNvSpPr>
            <a:spLocks noGrp="1"/>
          </p:cNvSpPr>
          <p:nvPr>
            <p:ph type="subTitle" idx="1"/>
          </p:nvPr>
        </p:nvSpPr>
        <p:spPr/>
        <p:txBody>
          <a:bodyPr/>
          <a:lstStyle/>
          <a:p>
            <a:r>
              <a:rPr lang="en-US" dirty="0" smtClean="0"/>
              <a:t>Ibrahim 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098" name="Picture 2" descr="C:\Users\hp\Desktop\Capture.JPG"/>
          <p:cNvPicPr>
            <a:picLocks noGrp="1" noChangeAspect="1" noChangeArrowheads="1"/>
          </p:cNvPicPr>
          <p:nvPr>
            <p:ph idx="1"/>
          </p:nvPr>
        </p:nvPicPr>
        <p:blipFill>
          <a:blip r:embed="rId2"/>
          <a:srcRect/>
          <a:stretch>
            <a:fillRect/>
          </a:stretch>
        </p:blipFill>
        <p:spPr bwMode="auto">
          <a:xfrm>
            <a:off x="228600" y="1524000"/>
            <a:ext cx="8763000" cy="2438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153400" cy="5410200"/>
          </a:xfrm>
        </p:spPr>
        <p:txBody>
          <a:bodyPr>
            <a:normAutofit fontScale="85000" lnSpcReduction="10000"/>
          </a:bodyPr>
          <a:lstStyle/>
          <a:p>
            <a:pPr algn="just"/>
            <a:r>
              <a:rPr lang="en-US" dirty="0" smtClean="0"/>
              <a:t>As stated above, cash or bank columns on the receipts side of the cash book perform the function of the debit side of a cash or bank account. Therefore, only the credit side of the journal entry needs to be recorded in the ledger. </a:t>
            </a:r>
            <a:r>
              <a:rPr lang="en-US" b="1" i="1" dirty="0" smtClean="0"/>
              <a:t>The general rule is that for each receipt in the cashbook, only the credit side has to be recorded in the respective account</a:t>
            </a:r>
            <a:r>
              <a:rPr lang="en-US" dirty="0" smtClean="0"/>
              <a:t>.</a:t>
            </a:r>
          </a:p>
          <a:p>
            <a:r>
              <a:rPr lang="en-US" sz="3900" b="1" dirty="0" smtClean="0"/>
              <a:t>Payments</a:t>
            </a:r>
          </a:p>
          <a:p>
            <a:pPr algn="just"/>
            <a:r>
              <a:rPr lang="en-US" dirty="0" smtClean="0"/>
              <a:t>Cash or bank columns on the payments side of the cash book perform the function of the credit side of a cash or bank account. Therefore, only the debit side of the journal entry needs to be recorded in the ledger. </a:t>
            </a:r>
            <a:r>
              <a:rPr lang="en-US" b="1" i="1" dirty="0" smtClean="0"/>
              <a:t>The general rule is that for each payment in the cash book, only the debit side has to be recorded in the respective account</a:t>
            </a:r>
            <a:endParaRPr lang="en-US" b="1" i="1" dirty="0"/>
          </a:p>
        </p:txBody>
      </p:sp>
      <p:sp>
        <p:nvSpPr>
          <p:cNvPr id="3" name="Title 2"/>
          <p:cNvSpPr>
            <a:spLocks noGrp="1"/>
          </p:cNvSpPr>
          <p:nvPr>
            <p:ph type="title"/>
          </p:nvPr>
        </p:nvSpPr>
        <p:spPr/>
        <p:txBody>
          <a:bodyPr>
            <a:normAutofit fontScale="90000"/>
          </a:bodyPr>
          <a:lstStyle/>
          <a:p>
            <a:r>
              <a:rPr lang="en-US" dirty="0" smtClean="0"/>
              <a:t/>
            </a:r>
            <a:br>
              <a:rPr lang="en-US" dirty="0" smtClean="0"/>
            </a:br>
            <a:r>
              <a:rPr lang="en-US" dirty="0" smtClean="0"/>
              <a:t>Receipts</a:t>
            </a:r>
            <a:br>
              <a:rPr lang="en-US" dirty="0" smtClean="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48072"/>
          </a:xfrm>
        </p:spPr>
        <p:txBody>
          <a:bodyPr>
            <a:normAutofit/>
          </a:bodyPr>
          <a:lstStyle/>
          <a:p>
            <a:pPr algn="just"/>
            <a:r>
              <a:rPr lang="en-US" dirty="0" smtClean="0"/>
              <a:t>A business may borrow money from a bank by means of a bank overdraft. This means that the business is allowed to pay more out of its bank account than the total amount it has deposited in the account. Up to this point, the bank balances have all been money at the bank, so they have all been assets, i.e. debit balances. When the bank account is overdrawn, the business owes money to the bank, so the account is a liability and the balance becomes a credit one.</a:t>
            </a:r>
            <a:endParaRPr lang="en-US" dirty="0"/>
          </a:p>
        </p:txBody>
      </p:sp>
      <p:sp>
        <p:nvSpPr>
          <p:cNvPr id="3" name="Title 2"/>
          <p:cNvSpPr>
            <a:spLocks noGrp="1"/>
          </p:cNvSpPr>
          <p:nvPr>
            <p:ph type="title"/>
          </p:nvPr>
        </p:nvSpPr>
        <p:spPr/>
        <p:txBody>
          <a:bodyPr/>
          <a:lstStyle/>
          <a:p>
            <a:r>
              <a:rPr lang="en-US" dirty="0" smtClean="0"/>
              <a:t>Bank Overdraft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Contra entry</a:t>
            </a:r>
            <a:r>
              <a:rPr lang="en-US" dirty="0" smtClean="0"/>
              <a:t> refers to transactions involving cash and bank account. In other words, any </a:t>
            </a:r>
            <a:r>
              <a:rPr lang="en-US" b="1" dirty="0" smtClean="0"/>
              <a:t>entry</a:t>
            </a:r>
            <a:r>
              <a:rPr lang="en-US" dirty="0" smtClean="0"/>
              <a:t> which affects both cash and bank accounts is called a </a:t>
            </a:r>
            <a:r>
              <a:rPr lang="en-US" b="1" dirty="0" smtClean="0"/>
              <a:t>contra entry</a:t>
            </a:r>
          </a:p>
          <a:p>
            <a:pPr algn="just"/>
            <a:r>
              <a:rPr lang="en-US" dirty="0" smtClean="0"/>
              <a:t>A contra entry is also used in the </a:t>
            </a:r>
            <a:r>
              <a:rPr lang="en-US" b="1" dirty="0" smtClean="0"/>
              <a:t>Intercompany netting</a:t>
            </a:r>
            <a:r>
              <a:rPr lang="en-US" dirty="0" smtClean="0"/>
              <a:t> to offset receivables and payables between 2 different legal entities/subsidiaries of a company so that one final (net) amount remains.</a:t>
            </a:r>
            <a:endParaRPr lang="en-US" dirty="0"/>
          </a:p>
        </p:txBody>
      </p:sp>
      <p:sp>
        <p:nvSpPr>
          <p:cNvPr id="3" name="Title 2"/>
          <p:cNvSpPr>
            <a:spLocks noGrp="1"/>
          </p:cNvSpPr>
          <p:nvPr>
            <p:ph type="title"/>
          </p:nvPr>
        </p:nvSpPr>
        <p:spPr/>
        <p:txBody>
          <a:bodyPr/>
          <a:lstStyle/>
          <a:p>
            <a:r>
              <a:rPr lang="en-US" dirty="0" smtClean="0"/>
              <a:t>Contra Entry</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3D7FE21-2E4F-44D7-8D72-68A5813BEBA2}" type="slidenum">
              <a:rPr lang="en-US"/>
              <a:pPr/>
              <a:t>14</a:t>
            </a:fld>
            <a:endParaRPr lang="en-US"/>
          </a:p>
        </p:txBody>
      </p:sp>
      <p:sp>
        <p:nvSpPr>
          <p:cNvPr id="151554" name="Rectangle 2"/>
          <p:cNvSpPr>
            <a:spLocks noGrp="1" noChangeArrowheads="1"/>
          </p:cNvSpPr>
          <p:nvPr>
            <p:ph type="title"/>
          </p:nvPr>
        </p:nvSpPr>
        <p:spPr>
          <a:solidFill>
            <a:srgbClr val="83FB47"/>
          </a:solidFill>
        </p:spPr>
        <p:txBody>
          <a:bodyPr/>
          <a:lstStyle/>
          <a:p>
            <a:r>
              <a:rPr lang="en-GB" dirty="0"/>
              <a:t>	Entries in the Folio Column.</a:t>
            </a:r>
            <a:endParaRPr lang="en-US" dirty="0"/>
          </a:p>
        </p:txBody>
      </p:sp>
      <p:sp>
        <p:nvSpPr>
          <p:cNvPr id="151555" name="Rectangle 3"/>
          <p:cNvSpPr>
            <a:spLocks noGrp="1" noChangeArrowheads="1"/>
          </p:cNvSpPr>
          <p:nvPr>
            <p:ph type="body" idx="1"/>
          </p:nvPr>
        </p:nvSpPr>
        <p:spPr>
          <a:xfrm>
            <a:off x="533400" y="1600200"/>
            <a:ext cx="8153400" cy="5257800"/>
          </a:xfrm>
        </p:spPr>
        <p:txBody>
          <a:bodyPr/>
          <a:lstStyle/>
          <a:p>
            <a:pPr>
              <a:lnSpc>
                <a:spcPct val="90000"/>
              </a:lnSpc>
              <a:buFont typeface="Wingdings" pitchFamily="2" charset="2"/>
              <a:buChar char="q"/>
            </a:pPr>
            <a:r>
              <a:rPr lang="en-GB" sz="2400" dirty="0"/>
              <a:t>The </a:t>
            </a:r>
            <a:r>
              <a:rPr lang="en-GB" sz="2400" b="1" dirty="0"/>
              <a:t>“folio”</a:t>
            </a:r>
            <a:r>
              <a:rPr lang="en-GB" sz="2400" dirty="0"/>
              <a:t> column is used to write the name of the other book and its page number in abbreviated form. </a:t>
            </a:r>
            <a:endParaRPr lang="en-GB" sz="2400" dirty="0" smtClean="0"/>
          </a:p>
          <a:p>
            <a:pPr>
              <a:lnSpc>
                <a:spcPct val="90000"/>
              </a:lnSpc>
              <a:buNone/>
            </a:pPr>
            <a:endParaRPr lang="en-GB" sz="2400" dirty="0"/>
          </a:p>
          <a:p>
            <a:pPr>
              <a:lnSpc>
                <a:spcPct val="90000"/>
              </a:lnSpc>
              <a:buFont typeface="Wingdings" pitchFamily="2" charset="2"/>
              <a:buChar char="q"/>
            </a:pPr>
            <a:r>
              <a:rPr lang="en-GB" sz="2400" dirty="0"/>
              <a:t>The abbreviations are for example:</a:t>
            </a:r>
          </a:p>
          <a:p>
            <a:pPr>
              <a:lnSpc>
                <a:spcPct val="90000"/>
              </a:lnSpc>
              <a:buFont typeface="Wingdings" pitchFamily="2" charset="2"/>
              <a:buChar char="q"/>
            </a:pPr>
            <a:r>
              <a:rPr lang="en-GB" sz="2400" b="1" i="1" dirty="0"/>
              <a:t>CB</a:t>
            </a:r>
            <a:r>
              <a:rPr lang="en-GB" sz="2400" dirty="0"/>
              <a:t> </a:t>
            </a:r>
            <a:r>
              <a:rPr lang="en-GB" sz="2400" dirty="0" smtClean="0"/>
              <a:t>    Cash </a:t>
            </a:r>
            <a:r>
              <a:rPr lang="en-GB" sz="2400" dirty="0"/>
              <a:t>Book</a:t>
            </a:r>
          </a:p>
          <a:p>
            <a:pPr>
              <a:lnSpc>
                <a:spcPct val="90000"/>
              </a:lnSpc>
              <a:buFont typeface="Wingdings" pitchFamily="2" charset="2"/>
              <a:buChar char="q"/>
            </a:pPr>
            <a:r>
              <a:rPr lang="en-GB" sz="2400" b="1" i="1" dirty="0" smtClean="0"/>
              <a:t>SL      </a:t>
            </a:r>
            <a:r>
              <a:rPr lang="en-GB" sz="2400" dirty="0" smtClean="0"/>
              <a:t>Sales </a:t>
            </a:r>
            <a:r>
              <a:rPr lang="en-GB" sz="2400" dirty="0"/>
              <a:t>Ledger</a:t>
            </a:r>
          </a:p>
          <a:p>
            <a:pPr>
              <a:lnSpc>
                <a:spcPct val="90000"/>
              </a:lnSpc>
              <a:buFont typeface="Wingdings" pitchFamily="2" charset="2"/>
              <a:buChar char="q"/>
            </a:pPr>
            <a:r>
              <a:rPr lang="en-GB" sz="2400" b="1" i="1" dirty="0"/>
              <a:t>GL</a:t>
            </a:r>
            <a:r>
              <a:rPr lang="en-GB" sz="2400" dirty="0"/>
              <a:t>	</a:t>
            </a:r>
            <a:r>
              <a:rPr lang="en-GB" sz="2400" dirty="0" smtClean="0"/>
              <a:t> General </a:t>
            </a:r>
            <a:r>
              <a:rPr lang="en-GB" sz="2400" dirty="0"/>
              <a:t>Ledger  </a:t>
            </a:r>
          </a:p>
          <a:p>
            <a:pPr>
              <a:lnSpc>
                <a:spcPct val="90000"/>
              </a:lnSpc>
              <a:buFont typeface="Wingdings" pitchFamily="2" charset="2"/>
              <a:buChar char="q"/>
            </a:pPr>
            <a:endParaRPr lang="en-GB" sz="2400" dirty="0"/>
          </a:p>
          <a:p>
            <a:pPr>
              <a:lnSpc>
                <a:spcPct val="90000"/>
              </a:lnSpc>
              <a:buNone/>
            </a:pPr>
            <a:r>
              <a:rPr lang="en-GB" sz="2400" dirty="0"/>
              <a:t>If double-entry is completed on the same page, such as </a:t>
            </a:r>
            <a:r>
              <a:rPr lang="en-GB" sz="2400" dirty="0" smtClean="0"/>
              <a:t>in the </a:t>
            </a:r>
            <a:r>
              <a:rPr lang="en-GB" sz="2400" dirty="0"/>
              <a:t>Cash Book for the Cash and Bank columns, the </a:t>
            </a:r>
            <a:r>
              <a:rPr lang="en-GB" sz="2400" dirty="0" smtClean="0"/>
              <a:t>letter </a:t>
            </a:r>
            <a:r>
              <a:rPr lang="en-GB" sz="2400" b="1" i="1" dirty="0" smtClean="0"/>
              <a:t>“C</a:t>
            </a:r>
            <a:r>
              <a:rPr lang="en-GB" sz="2400" b="1" i="1" dirty="0"/>
              <a:t>”</a:t>
            </a:r>
            <a:r>
              <a:rPr lang="en-GB" sz="2400" dirty="0"/>
              <a:t> is used, to mean </a:t>
            </a:r>
            <a:r>
              <a:rPr lang="en-GB" sz="2400" b="1" dirty="0"/>
              <a:t>“Contra”.</a:t>
            </a:r>
            <a:endParaRPr lang="en-US" sz="24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Example of a cash book with folio columns</a:t>
            </a:r>
            <a:endParaRPr lang="en-US" dirty="0"/>
          </a:p>
        </p:txBody>
      </p:sp>
      <p:sp>
        <p:nvSpPr>
          <p:cNvPr id="3" name="Content Placeholder 2"/>
          <p:cNvSpPr>
            <a:spLocks noGrp="1"/>
          </p:cNvSpPr>
          <p:nvPr>
            <p:ph idx="1"/>
          </p:nvPr>
        </p:nvSpPr>
        <p:spPr/>
        <p:txBody>
          <a:bodyPr/>
          <a:lstStyle/>
          <a:p>
            <a:r>
              <a:rPr lang="en-US" dirty="0"/>
              <a:t>The following transactions are written up in the form of a Cash Book. The folio columns </a:t>
            </a:r>
            <a:r>
              <a:rPr lang="en-US" dirty="0" smtClean="0"/>
              <a:t>are filled </a:t>
            </a:r>
            <a:r>
              <a:rPr lang="en-US" dirty="0"/>
              <a:t>in as though all the double entries had been completed to other accounts.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a:xfrm>
            <a:off x="457200" y="152400"/>
            <a:ext cx="8229600" cy="1143000"/>
          </a:xfrm>
          <a:solidFill>
            <a:srgbClr val="83FB47"/>
          </a:solidFill>
        </p:spPr>
        <p:txBody>
          <a:bodyPr>
            <a:normAutofit fontScale="90000"/>
          </a:bodyPr>
          <a:lstStyle/>
          <a:p>
            <a:r>
              <a:rPr lang="en-GB" b="1" dirty="0" smtClean="0"/>
              <a:t>Example : To </a:t>
            </a:r>
            <a:r>
              <a:rPr lang="en-GB" b="1" dirty="0"/>
              <a:t>enter transactions in the Cash Book</a:t>
            </a:r>
            <a:r>
              <a:rPr lang="en-US" dirty="0"/>
              <a:t> </a:t>
            </a:r>
          </a:p>
        </p:txBody>
      </p:sp>
      <p:graphicFrame>
        <p:nvGraphicFramePr>
          <p:cNvPr id="8187" name="Group 1019"/>
          <p:cNvGraphicFramePr>
            <a:graphicFrameLocks noGrp="1"/>
          </p:cNvGraphicFramePr>
          <p:nvPr>
            <p:ph idx="1"/>
          </p:nvPr>
        </p:nvGraphicFramePr>
        <p:xfrm>
          <a:off x="457200" y="1524000"/>
          <a:ext cx="8229600" cy="5105403"/>
        </p:xfrm>
        <a:graphic>
          <a:graphicData uri="http://schemas.openxmlformats.org/drawingml/2006/table">
            <a:tbl>
              <a:tblPr/>
              <a:tblGrid>
                <a:gridCol w="977900"/>
                <a:gridCol w="531813"/>
                <a:gridCol w="6719887"/>
              </a:tblGrid>
              <a:tr h="93834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Times New Roman" pitchFamily="18" charset="0"/>
                          <a:cs typeface="Times New Roman" pitchFamily="18" charset="0"/>
                        </a:rPr>
                        <a:t>2000 July</a:t>
                      </a:r>
                      <a:endParaRPr kumimoji="0" lang="en-GB" sz="2400" b="0" i="0" u="none" strike="noStrike" cap="none" normalizeH="0" baseline="0" dirty="0" smtClean="0">
                        <a:ln>
                          <a:noFill/>
                        </a:ln>
                        <a:solidFill>
                          <a:schemeClr val="tx1"/>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Balance brought forward of Tshs. 250 cash and Tshs 10,000 at bank.</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cap="fla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Received check from Bakari worth Tshs. 1,500</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Cash sales of Tshs. 900</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Paid rent  of  Tshs. 250 cash</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5193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Deposited Tshs. 650 cash into bank</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12</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Sold commodities by cheque for </a:t>
                      </a:r>
                      <a:r>
                        <a:rPr kumimoji="0" lang="en-GB" sz="2400" b="0" i="0" u="none" strike="noStrike" cap="none" normalizeH="0" baseline="0" dirty="0" err="1" smtClean="0">
                          <a:ln>
                            <a:noFill/>
                          </a:ln>
                          <a:solidFill>
                            <a:schemeClr val="tx1"/>
                          </a:solidFill>
                          <a:effectLst/>
                          <a:latin typeface="Times New Roman" pitchFamily="18" charset="0"/>
                          <a:cs typeface="Times New Roman" pitchFamily="18" charset="0"/>
                        </a:rPr>
                        <a:t>TSh</a:t>
                      </a: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 450</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smtClean="0">
                          <a:ln>
                            <a:noFill/>
                          </a:ln>
                          <a:solidFill>
                            <a:srgbClr val="000000"/>
                          </a:solidFill>
                          <a:effectLst/>
                          <a:latin typeface="Arial" charset="0"/>
                          <a:cs typeface="Times New Roman" pitchFamily="18" charset="0"/>
                        </a:rPr>
                        <a:t>20</a:t>
                      </a:r>
                      <a:r>
                        <a:rPr kumimoji="0" lang="en-US" sz="2000" b="0" i="0" u="none" strike="noStrike" cap="none" normalizeH="0" baseline="0" dirty="0" smtClean="0">
                          <a:ln>
                            <a:noFill/>
                          </a:ln>
                          <a:solidFill>
                            <a:srgbClr val="000000"/>
                          </a:solidFill>
                          <a:effectLst/>
                          <a:latin typeface="Arial" charset="0"/>
                        </a:rPr>
                        <a:t> </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Paid Magori by cheque of Tshs 2,800</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p>
                  </a:txBody>
                  <a:tcPr horzOverflow="overflow">
                    <a:lnL>
                      <a:noFill/>
                    </a:lnL>
                    <a:lnR cap="flat">
                      <a:noFill/>
                    </a:lnR>
                    <a:ln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rgbClr val="000000"/>
                          </a:solidFill>
                          <a:effectLst/>
                          <a:latin typeface="Arial" charset="0"/>
                          <a:cs typeface="Times New Roman" pitchFamily="18" charset="0"/>
                        </a:rPr>
                        <a:t>28</a:t>
                      </a:r>
                      <a:r>
                        <a:rPr kumimoji="0" lang="en-US" sz="2000" b="0" i="0" u="none" strike="noStrike" cap="none" normalizeH="0" baseline="0" smtClean="0">
                          <a:ln>
                            <a:noFill/>
                          </a:ln>
                          <a:solidFill>
                            <a:srgbClr val="000000"/>
                          </a:solidFill>
                          <a:effectLst/>
                          <a:latin typeface="Arial" charset="0"/>
                        </a:rPr>
                        <a:t> </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Drew cash from bank amounting to Tshs. 1,500</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p>
                  </a:txBody>
                  <a:tcPr horzOverflow="overflow">
                    <a:lnL>
                      <a:noFill/>
                    </a:lnL>
                    <a:lnR cap="flat">
                      <a:noFill/>
                    </a:lnR>
                    <a:lnT>
                      <a:noFill/>
                    </a:lnT>
                    <a:lnB>
                      <a:noFill/>
                    </a:lnB>
                    <a:lnTlToBr>
                      <a:noFill/>
                    </a:lnTlToBr>
                    <a:lnBlToTr>
                      <a:noFill/>
                    </a:lnBlToTr>
                    <a:noFill/>
                  </a:tcPr>
                </a:tc>
              </a:tr>
              <a:tr h="521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Times New Roman" pitchFamily="18" charset="0"/>
                          <a:cs typeface="Times New Roman" pitchFamily="18" charset="0"/>
                        </a:rPr>
                        <a:t>31</a:t>
                      </a:r>
                      <a:endParaRPr kumimoji="0" lang="en-GB"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cs typeface="Times New Roman" pitchFamily="18" charset="0"/>
                        </a:rPr>
                        <a:t>Paid wages of Tshs. 1,500 cash</a:t>
                      </a:r>
                      <a:endParaRPr kumimoji="0" lang="en-GB" sz="24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76200"/>
            <a:ext cx="8229600" cy="914400"/>
          </a:xfrm>
          <a:solidFill>
            <a:srgbClr val="83FB47"/>
          </a:solidFill>
          <a:ln>
            <a:solidFill>
              <a:srgbClr val="83FB47"/>
            </a:solidFill>
          </a:ln>
        </p:spPr>
        <p:txBody>
          <a:bodyPr/>
          <a:lstStyle/>
          <a:p>
            <a:r>
              <a:rPr lang="en-GB" sz="4000" b="1" u="sng" dirty="0"/>
              <a:t>Solution to </a:t>
            </a:r>
            <a:r>
              <a:rPr lang="en-GB" b="1" dirty="0"/>
              <a:t>Example </a:t>
            </a:r>
            <a:r>
              <a:rPr lang="en-GB" b="1" dirty="0" smtClean="0"/>
              <a:t>: </a:t>
            </a:r>
            <a:endParaRPr lang="en-US" b="1" dirty="0"/>
          </a:p>
        </p:txBody>
      </p:sp>
      <p:sp>
        <p:nvSpPr>
          <p:cNvPr id="73618" name="Rectangle 914"/>
          <p:cNvSpPr>
            <a:spLocks noChangeArrowheads="1"/>
          </p:cNvSpPr>
          <p:nvPr/>
        </p:nvSpPr>
        <p:spPr bwMode="auto">
          <a:xfrm>
            <a:off x="381000" y="919163"/>
            <a:ext cx="8458200" cy="854075"/>
          </a:xfrm>
          <a:prstGeom prst="rect">
            <a:avLst/>
          </a:prstGeom>
          <a:noFill/>
          <a:ln w="9525" algn="ctr">
            <a:noFill/>
            <a:miter lim="800000"/>
            <a:headEnd/>
            <a:tailEnd/>
          </a:ln>
          <a:effectLst>
            <a:outerShdw dist="107763" dir="2700000" algn="ctr" rotWithShape="0">
              <a:schemeClr val="bg2"/>
            </a:outerShdw>
          </a:effectLst>
        </p:spPr>
        <p:txBody>
          <a:bodyPr anchor="ctr">
            <a:spAutoFit/>
          </a:bodyPr>
          <a:lstStyle/>
          <a:p>
            <a:r>
              <a:rPr lang="en-GB">
                <a:effectLst>
                  <a:outerShdw blurRad="38100" dist="38100" dir="2700000" algn="tl">
                    <a:srgbClr val="C0C0C0"/>
                  </a:outerShdw>
                </a:effectLst>
              </a:rPr>
              <a:t>		  </a:t>
            </a:r>
            <a:r>
              <a:rPr lang="en-GB"/>
              <a:t>Cash Book			</a:t>
            </a:r>
          </a:p>
          <a:p>
            <a:r>
              <a:rPr lang="en-GB"/>
              <a:t>Dr					                                               Cr</a:t>
            </a:r>
          </a:p>
        </p:txBody>
      </p:sp>
      <p:sp>
        <p:nvSpPr>
          <p:cNvPr id="172244" name="Rectangle 1236"/>
          <p:cNvSpPr>
            <a:spLocks noChangeArrowheads="1"/>
          </p:cNvSpPr>
          <p:nvPr/>
        </p:nvSpPr>
        <p:spPr bwMode="auto">
          <a:xfrm>
            <a:off x="8845550" y="5346700"/>
            <a:ext cx="298450" cy="334963"/>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2" name="Group 1559"/>
          <p:cNvGrpSpPr>
            <a:grpSpLocks/>
          </p:cNvGrpSpPr>
          <p:nvPr/>
        </p:nvGrpSpPr>
        <p:grpSpPr bwMode="auto">
          <a:xfrm>
            <a:off x="7346950" y="5346700"/>
            <a:ext cx="1498600" cy="334963"/>
            <a:chOff x="4628" y="3368"/>
            <a:chExt cx="944" cy="211"/>
          </a:xfrm>
        </p:grpSpPr>
        <p:sp>
          <p:nvSpPr>
            <p:cNvPr id="172243" name="Rectangle 1235"/>
            <p:cNvSpPr>
              <a:spLocks noChangeArrowheads="1"/>
            </p:cNvSpPr>
            <p:nvPr/>
          </p:nvSpPr>
          <p:spPr bwMode="auto">
            <a:xfrm>
              <a:off x="5100" y="3368"/>
              <a:ext cx="472" cy="211"/>
            </a:xfrm>
            <a:prstGeom prst="rect">
              <a:avLst/>
            </a:prstGeom>
            <a:noFill/>
            <a:ln w="9525" algn="ctr">
              <a:noFill/>
              <a:miter lim="800000"/>
              <a:headEnd/>
              <a:tailEnd/>
            </a:ln>
            <a:effectLst/>
          </p:spPr>
          <p:txBody>
            <a:bodyPr/>
            <a:lstStyle/>
            <a:p>
              <a:pPr algn="r" eaLnBrk="1" hangingPunct="1">
                <a:spcBef>
                  <a:spcPct val="0"/>
                </a:spcBef>
              </a:pPr>
              <a:r>
                <a:rPr lang="en-GB" sz="1600">
                  <a:solidFill>
                    <a:schemeClr val="tx1"/>
                  </a:solidFill>
                  <a:latin typeface="Times New Roman" pitchFamily="18" charset="0"/>
                  <a:cs typeface="Times New Roman" pitchFamily="18" charset="0"/>
                </a:rPr>
                <a:t>12,600</a:t>
              </a:r>
              <a:endParaRPr lang="en-GB" sz="1600" b="0">
                <a:solidFill>
                  <a:schemeClr val="tx1"/>
                </a:solidFill>
              </a:endParaRPr>
            </a:p>
          </p:txBody>
        </p:sp>
        <p:sp>
          <p:nvSpPr>
            <p:cNvPr id="172242" name="Rectangle 1234"/>
            <p:cNvSpPr>
              <a:spLocks noChangeArrowheads="1"/>
            </p:cNvSpPr>
            <p:nvPr/>
          </p:nvSpPr>
          <p:spPr bwMode="auto">
            <a:xfrm>
              <a:off x="4628" y="3368"/>
              <a:ext cx="472" cy="211"/>
            </a:xfrm>
            <a:prstGeom prst="rect">
              <a:avLst/>
            </a:prstGeom>
            <a:noFill/>
            <a:ln w="9525" algn="ctr">
              <a:noFill/>
              <a:miter lim="800000"/>
              <a:headEnd/>
              <a:tailEnd/>
            </a:ln>
            <a:effectLst/>
          </p:spPr>
          <p:txBody>
            <a:bodyPr/>
            <a:lstStyle/>
            <a:p>
              <a:pPr algn="r" eaLnBrk="1" hangingPunct="1">
                <a:spcBef>
                  <a:spcPct val="0"/>
                </a:spcBef>
              </a:pPr>
              <a:r>
                <a:rPr lang="en-GB" sz="1600">
                  <a:solidFill>
                    <a:schemeClr val="tx1"/>
                  </a:solidFill>
                  <a:latin typeface="Times New Roman" pitchFamily="18" charset="0"/>
                  <a:cs typeface="Times New Roman" pitchFamily="18" charset="0"/>
                </a:rPr>
                <a:t>2,650</a:t>
              </a:r>
              <a:endParaRPr lang="en-GB" sz="1600" b="0">
                <a:solidFill>
                  <a:schemeClr val="tx1"/>
                </a:solidFill>
              </a:endParaRPr>
            </a:p>
          </p:txBody>
        </p:sp>
      </p:grpSp>
      <p:sp>
        <p:nvSpPr>
          <p:cNvPr id="172241" name="Rectangle 1233"/>
          <p:cNvSpPr>
            <a:spLocks noChangeArrowheads="1"/>
          </p:cNvSpPr>
          <p:nvPr/>
        </p:nvSpPr>
        <p:spPr bwMode="auto">
          <a:xfrm>
            <a:off x="6788150" y="5346700"/>
            <a:ext cx="558800" cy="334963"/>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40" name="Rectangle 1232"/>
          <p:cNvSpPr>
            <a:spLocks noChangeArrowheads="1"/>
          </p:cNvSpPr>
          <p:nvPr/>
        </p:nvSpPr>
        <p:spPr bwMode="auto">
          <a:xfrm>
            <a:off x="5862638" y="5346700"/>
            <a:ext cx="925512" cy="334963"/>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9" name="Rectangle 1231"/>
          <p:cNvSpPr>
            <a:spLocks noChangeArrowheads="1"/>
          </p:cNvSpPr>
          <p:nvPr/>
        </p:nvSpPr>
        <p:spPr bwMode="auto">
          <a:xfrm>
            <a:off x="5267325" y="5346700"/>
            <a:ext cx="595313" cy="334963"/>
          </a:xfrm>
          <a:prstGeom prst="rect">
            <a:avLst/>
          </a:prstGeom>
          <a:noFill/>
          <a:ln w="9525" algn="ctr">
            <a:noFill/>
            <a:miter lim="800000"/>
            <a:headEnd/>
            <a:tailEnd/>
          </a:ln>
          <a:effectLst/>
        </p:spPr>
        <p:txBody>
          <a:bodyPr/>
          <a:lstStyle/>
          <a:p>
            <a:pPr algn="r"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8" name="Rectangle 1230"/>
          <p:cNvSpPr>
            <a:spLocks noChangeArrowheads="1"/>
          </p:cNvSpPr>
          <p:nvPr/>
        </p:nvSpPr>
        <p:spPr bwMode="auto">
          <a:xfrm>
            <a:off x="4500563" y="5346700"/>
            <a:ext cx="766762" cy="334963"/>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7" name="Rectangle 1229"/>
          <p:cNvSpPr>
            <a:spLocks noChangeArrowheads="1"/>
          </p:cNvSpPr>
          <p:nvPr/>
        </p:nvSpPr>
        <p:spPr bwMode="auto">
          <a:xfrm>
            <a:off x="4252913" y="5346700"/>
            <a:ext cx="247650" cy="334963"/>
          </a:xfrm>
          <a:prstGeom prst="rect">
            <a:avLst/>
          </a:prstGeom>
          <a:noFill/>
          <a:ln w="9525" algn="ctr">
            <a:noFill/>
            <a:miter lim="800000"/>
            <a:headEnd/>
            <a:tailEnd/>
          </a:ln>
          <a:effectLst/>
        </p:spPr>
        <p:txBody>
          <a:bodyPr/>
          <a:lstStyle/>
          <a:p>
            <a:pPr algn="r"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3" name="Group 1557"/>
          <p:cNvGrpSpPr>
            <a:grpSpLocks/>
          </p:cNvGrpSpPr>
          <p:nvPr/>
        </p:nvGrpSpPr>
        <p:grpSpPr bwMode="auto">
          <a:xfrm>
            <a:off x="2859088" y="5346700"/>
            <a:ext cx="1393825" cy="334963"/>
            <a:chOff x="1801" y="3368"/>
            <a:chExt cx="878" cy="211"/>
          </a:xfrm>
        </p:grpSpPr>
        <p:sp>
          <p:nvSpPr>
            <p:cNvPr id="172236" name="Rectangle 1228"/>
            <p:cNvSpPr>
              <a:spLocks noChangeArrowheads="1"/>
            </p:cNvSpPr>
            <p:nvPr/>
          </p:nvSpPr>
          <p:spPr bwMode="auto">
            <a:xfrm>
              <a:off x="2207" y="3368"/>
              <a:ext cx="472" cy="211"/>
            </a:xfrm>
            <a:prstGeom prst="rect">
              <a:avLst/>
            </a:prstGeom>
            <a:noFill/>
            <a:ln w="9525" algn="ctr">
              <a:noFill/>
              <a:miter lim="800000"/>
              <a:headEnd/>
              <a:tailEnd/>
            </a:ln>
            <a:effectLst/>
          </p:spPr>
          <p:txBody>
            <a:bodyPr/>
            <a:lstStyle/>
            <a:p>
              <a:pPr algn="r" eaLnBrk="1" hangingPunct="1">
                <a:spcBef>
                  <a:spcPct val="0"/>
                </a:spcBef>
              </a:pPr>
              <a:r>
                <a:rPr lang="en-GB" sz="1600">
                  <a:solidFill>
                    <a:schemeClr val="tx1"/>
                  </a:solidFill>
                  <a:latin typeface="Times New Roman" pitchFamily="18" charset="0"/>
                  <a:cs typeface="Times New Roman" pitchFamily="18" charset="0"/>
                </a:rPr>
                <a:t>12,600</a:t>
              </a:r>
              <a:endParaRPr lang="en-GB" sz="1600" b="0">
                <a:solidFill>
                  <a:schemeClr val="tx1"/>
                </a:solidFill>
              </a:endParaRPr>
            </a:p>
          </p:txBody>
        </p:sp>
        <p:sp>
          <p:nvSpPr>
            <p:cNvPr id="172235" name="Rectangle 1227"/>
            <p:cNvSpPr>
              <a:spLocks noChangeArrowheads="1"/>
            </p:cNvSpPr>
            <p:nvPr/>
          </p:nvSpPr>
          <p:spPr bwMode="auto">
            <a:xfrm>
              <a:off x="1801" y="3368"/>
              <a:ext cx="406" cy="211"/>
            </a:xfrm>
            <a:prstGeom prst="rect">
              <a:avLst/>
            </a:prstGeom>
            <a:noFill/>
            <a:ln w="9525" algn="ctr">
              <a:noFill/>
              <a:miter lim="800000"/>
              <a:headEnd/>
              <a:tailEnd/>
            </a:ln>
            <a:effectLst/>
          </p:spPr>
          <p:txBody>
            <a:bodyPr/>
            <a:lstStyle/>
            <a:p>
              <a:pPr algn="r" eaLnBrk="1" hangingPunct="1">
                <a:spcBef>
                  <a:spcPct val="0"/>
                </a:spcBef>
              </a:pPr>
              <a:r>
                <a:rPr lang="en-GB" sz="1600">
                  <a:solidFill>
                    <a:schemeClr val="tx1"/>
                  </a:solidFill>
                  <a:latin typeface="Times New Roman" pitchFamily="18" charset="0"/>
                  <a:cs typeface="Times New Roman" pitchFamily="18" charset="0"/>
                </a:rPr>
                <a:t>2,650</a:t>
              </a:r>
              <a:endParaRPr lang="en-GB" sz="1600" b="0">
                <a:solidFill>
                  <a:schemeClr val="tx1"/>
                </a:solidFill>
              </a:endParaRPr>
            </a:p>
          </p:txBody>
        </p:sp>
      </p:grpSp>
      <p:sp>
        <p:nvSpPr>
          <p:cNvPr id="172234" name="Rectangle 1226"/>
          <p:cNvSpPr>
            <a:spLocks noChangeArrowheads="1"/>
          </p:cNvSpPr>
          <p:nvPr/>
        </p:nvSpPr>
        <p:spPr bwMode="auto">
          <a:xfrm>
            <a:off x="2297113" y="5346700"/>
            <a:ext cx="561975"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3" name="Rectangle 1225"/>
          <p:cNvSpPr>
            <a:spLocks noChangeArrowheads="1"/>
          </p:cNvSpPr>
          <p:nvPr/>
        </p:nvSpPr>
        <p:spPr bwMode="auto">
          <a:xfrm>
            <a:off x="1371600" y="5346700"/>
            <a:ext cx="92551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2" name="Rectangle 1224"/>
          <p:cNvSpPr>
            <a:spLocks noChangeArrowheads="1"/>
          </p:cNvSpPr>
          <p:nvPr/>
        </p:nvSpPr>
        <p:spPr bwMode="auto">
          <a:xfrm>
            <a:off x="779463" y="5346700"/>
            <a:ext cx="592137"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1" name="Rectangle 1223"/>
          <p:cNvSpPr>
            <a:spLocks noChangeArrowheads="1"/>
          </p:cNvSpPr>
          <p:nvPr/>
        </p:nvSpPr>
        <p:spPr bwMode="auto">
          <a:xfrm>
            <a:off x="0" y="5346700"/>
            <a:ext cx="77946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30" name="Rectangle 1222"/>
          <p:cNvSpPr>
            <a:spLocks noChangeArrowheads="1"/>
          </p:cNvSpPr>
          <p:nvPr/>
        </p:nvSpPr>
        <p:spPr bwMode="auto">
          <a:xfrm>
            <a:off x="8845550" y="5011738"/>
            <a:ext cx="298450" cy="334962"/>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4" name="Group 1558"/>
          <p:cNvGrpSpPr>
            <a:grpSpLocks/>
          </p:cNvGrpSpPr>
          <p:nvPr/>
        </p:nvGrpSpPr>
        <p:grpSpPr bwMode="auto">
          <a:xfrm>
            <a:off x="5267325" y="5011738"/>
            <a:ext cx="3578225" cy="334962"/>
            <a:chOff x="3318" y="3157"/>
            <a:chExt cx="2254" cy="211"/>
          </a:xfrm>
        </p:grpSpPr>
        <p:sp>
          <p:nvSpPr>
            <p:cNvPr id="172229" name="Rectangle 1221"/>
            <p:cNvSpPr>
              <a:spLocks noChangeArrowheads="1"/>
            </p:cNvSpPr>
            <p:nvPr/>
          </p:nvSpPr>
          <p:spPr bwMode="auto">
            <a:xfrm>
              <a:off x="5100" y="3157"/>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8,300</a:t>
              </a:r>
              <a:endParaRPr lang="en-GB" sz="1600" b="0">
                <a:solidFill>
                  <a:schemeClr val="tx1"/>
                </a:solidFill>
              </a:endParaRPr>
            </a:p>
          </p:txBody>
        </p:sp>
        <p:sp>
          <p:nvSpPr>
            <p:cNvPr id="172228" name="Rectangle 1220"/>
            <p:cNvSpPr>
              <a:spLocks noChangeArrowheads="1"/>
            </p:cNvSpPr>
            <p:nvPr/>
          </p:nvSpPr>
          <p:spPr bwMode="auto">
            <a:xfrm>
              <a:off x="4628" y="3157"/>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250</a:t>
              </a:r>
              <a:endParaRPr lang="en-GB" sz="1600" b="0">
                <a:solidFill>
                  <a:schemeClr val="tx1"/>
                </a:solidFill>
              </a:endParaRPr>
            </a:p>
          </p:txBody>
        </p:sp>
        <p:sp>
          <p:nvSpPr>
            <p:cNvPr id="172227" name="Rectangle 1219"/>
            <p:cNvSpPr>
              <a:spLocks noChangeArrowheads="1"/>
            </p:cNvSpPr>
            <p:nvPr/>
          </p:nvSpPr>
          <p:spPr bwMode="auto">
            <a:xfrm>
              <a:off x="4276" y="3157"/>
              <a:ext cx="352"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c/f</a:t>
              </a:r>
              <a:endParaRPr lang="en-GB" sz="1600" b="0">
                <a:solidFill>
                  <a:schemeClr val="tx1"/>
                </a:solidFill>
              </a:endParaRPr>
            </a:p>
          </p:txBody>
        </p:sp>
        <p:sp>
          <p:nvSpPr>
            <p:cNvPr id="172226" name="Rectangle 1218"/>
            <p:cNvSpPr>
              <a:spLocks noChangeArrowheads="1"/>
            </p:cNvSpPr>
            <p:nvPr/>
          </p:nvSpPr>
          <p:spPr bwMode="auto">
            <a:xfrm>
              <a:off x="3693" y="3157"/>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Balances</a:t>
              </a:r>
              <a:endParaRPr lang="en-GB" sz="1600" b="0">
                <a:solidFill>
                  <a:schemeClr val="tx1"/>
                </a:solidFill>
              </a:endParaRPr>
            </a:p>
          </p:txBody>
        </p:sp>
        <p:sp>
          <p:nvSpPr>
            <p:cNvPr id="172225" name="Rectangle 1217"/>
            <p:cNvSpPr>
              <a:spLocks noChangeArrowheads="1"/>
            </p:cNvSpPr>
            <p:nvPr/>
          </p:nvSpPr>
          <p:spPr bwMode="auto">
            <a:xfrm>
              <a:off x="3318" y="3157"/>
              <a:ext cx="375"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31</a:t>
              </a:r>
              <a:endParaRPr lang="en-GB" sz="1600" b="0">
                <a:solidFill>
                  <a:schemeClr val="tx1"/>
                </a:solidFill>
              </a:endParaRPr>
            </a:p>
          </p:txBody>
        </p:sp>
      </p:grpSp>
      <p:sp>
        <p:nvSpPr>
          <p:cNvPr id="172224" name="Rectangle 1216"/>
          <p:cNvSpPr>
            <a:spLocks noChangeArrowheads="1"/>
          </p:cNvSpPr>
          <p:nvPr/>
        </p:nvSpPr>
        <p:spPr bwMode="auto">
          <a:xfrm>
            <a:off x="4500563" y="5011738"/>
            <a:ext cx="766762"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23" name="Rectangle 1215"/>
          <p:cNvSpPr>
            <a:spLocks noChangeArrowheads="1"/>
          </p:cNvSpPr>
          <p:nvPr/>
        </p:nvSpPr>
        <p:spPr bwMode="auto">
          <a:xfrm>
            <a:off x="4252913" y="5011738"/>
            <a:ext cx="24765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22" name="Rectangle 1214"/>
          <p:cNvSpPr>
            <a:spLocks noChangeArrowheads="1"/>
          </p:cNvSpPr>
          <p:nvPr/>
        </p:nvSpPr>
        <p:spPr bwMode="auto">
          <a:xfrm>
            <a:off x="3503613" y="5011738"/>
            <a:ext cx="74930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21" name="Rectangle 1213"/>
          <p:cNvSpPr>
            <a:spLocks noChangeArrowheads="1"/>
          </p:cNvSpPr>
          <p:nvPr/>
        </p:nvSpPr>
        <p:spPr bwMode="auto">
          <a:xfrm>
            <a:off x="2859088" y="5011738"/>
            <a:ext cx="644525"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20" name="Rectangle 1212"/>
          <p:cNvSpPr>
            <a:spLocks noChangeArrowheads="1"/>
          </p:cNvSpPr>
          <p:nvPr/>
        </p:nvSpPr>
        <p:spPr bwMode="auto">
          <a:xfrm>
            <a:off x="2297113" y="5011738"/>
            <a:ext cx="561975"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19" name="Rectangle 1211"/>
          <p:cNvSpPr>
            <a:spLocks noChangeArrowheads="1"/>
          </p:cNvSpPr>
          <p:nvPr/>
        </p:nvSpPr>
        <p:spPr bwMode="auto">
          <a:xfrm>
            <a:off x="1371600" y="5011738"/>
            <a:ext cx="925513"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18" name="Rectangle 1210"/>
          <p:cNvSpPr>
            <a:spLocks noChangeArrowheads="1"/>
          </p:cNvSpPr>
          <p:nvPr/>
        </p:nvSpPr>
        <p:spPr bwMode="auto">
          <a:xfrm>
            <a:off x="779463" y="5011738"/>
            <a:ext cx="592137"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17" name="Rectangle 1209"/>
          <p:cNvSpPr>
            <a:spLocks noChangeArrowheads="1"/>
          </p:cNvSpPr>
          <p:nvPr/>
        </p:nvSpPr>
        <p:spPr bwMode="auto">
          <a:xfrm>
            <a:off x="0" y="5011738"/>
            <a:ext cx="779463"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16" name="Rectangle 1208"/>
          <p:cNvSpPr>
            <a:spLocks noChangeArrowheads="1"/>
          </p:cNvSpPr>
          <p:nvPr/>
        </p:nvSpPr>
        <p:spPr bwMode="auto">
          <a:xfrm>
            <a:off x="8845550" y="4676775"/>
            <a:ext cx="298450" cy="334963"/>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15" name="Rectangle 1207"/>
          <p:cNvSpPr>
            <a:spLocks noChangeArrowheads="1"/>
          </p:cNvSpPr>
          <p:nvPr/>
        </p:nvSpPr>
        <p:spPr bwMode="auto">
          <a:xfrm>
            <a:off x="8096250" y="4676775"/>
            <a:ext cx="749300" cy="334963"/>
          </a:xfrm>
          <a:prstGeom prst="rect">
            <a:avLst/>
          </a:prstGeom>
          <a:noFill/>
          <a:ln w="9525" algn="ctr">
            <a:noFill/>
            <a:miter lim="800000"/>
            <a:headEnd/>
            <a:tailEnd/>
          </a:ln>
          <a:effectLst/>
        </p:spPr>
        <p:txBody>
          <a:bodyPr/>
          <a:lstStyle/>
          <a:p>
            <a:pPr algn="l" eaLnBrk="1" hangingPunct="1">
              <a:spcBef>
                <a:spcPct val="20000"/>
              </a:spcBef>
            </a:pPr>
            <a:endParaRPr lang="en-US" sz="1600" b="0">
              <a:solidFill>
                <a:schemeClr val="tx1"/>
              </a:solidFill>
            </a:endParaRPr>
          </a:p>
        </p:txBody>
      </p:sp>
      <p:grpSp>
        <p:nvGrpSpPr>
          <p:cNvPr id="5" name="Group 1556"/>
          <p:cNvGrpSpPr>
            <a:grpSpLocks/>
          </p:cNvGrpSpPr>
          <p:nvPr/>
        </p:nvGrpSpPr>
        <p:grpSpPr bwMode="auto">
          <a:xfrm>
            <a:off x="5267325" y="4676775"/>
            <a:ext cx="2828925" cy="334963"/>
            <a:chOff x="3318" y="2946"/>
            <a:chExt cx="1782" cy="211"/>
          </a:xfrm>
        </p:grpSpPr>
        <p:sp>
          <p:nvSpPr>
            <p:cNvPr id="172214" name="Rectangle 1206"/>
            <p:cNvSpPr>
              <a:spLocks noChangeArrowheads="1"/>
            </p:cNvSpPr>
            <p:nvPr/>
          </p:nvSpPr>
          <p:spPr bwMode="auto">
            <a:xfrm>
              <a:off x="4628" y="2946"/>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1,500</a:t>
              </a:r>
              <a:endParaRPr lang="en-GB" sz="1600" b="0">
                <a:solidFill>
                  <a:schemeClr val="tx1"/>
                </a:solidFill>
              </a:endParaRPr>
            </a:p>
          </p:txBody>
        </p:sp>
        <p:sp>
          <p:nvSpPr>
            <p:cNvPr id="172213" name="Rectangle 1205"/>
            <p:cNvSpPr>
              <a:spLocks noChangeArrowheads="1"/>
            </p:cNvSpPr>
            <p:nvPr/>
          </p:nvSpPr>
          <p:spPr bwMode="auto">
            <a:xfrm>
              <a:off x="4276" y="2946"/>
              <a:ext cx="352"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GL8</a:t>
              </a:r>
              <a:endParaRPr lang="en-GB" sz="1600" b="0">
                <a:solidFill>
                  <a:schemeClr val="tx1"/>
                </a:solidFill>
              </a:endParaRPr>
            </a:p>
          </p:txBody>
        </p:sp>
        <p:sp>
          <p:nvSpPr>
            <p:cNvPr id="172212" name="Rectangle 1204"/>
            <p:cNvSpPr>
              <a:spLocks noChangeArrowheads="1"/>
            </p:cNvSpPr>
            <p:nvPr/>
          </p:nvSpPr>
          <p:spPr bwMode="auto">
            <a:xfrm>
              <a:off x="3693" y="2946"/>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Wages</a:t>
              </a:r>
              <a:endParaRPr lang="en-GB" sz="1600" b="0">
                <a:solidFill>
                  <a:schemeClr val="tx1"/>
                </a:solidFill>
              </a:endParaRPr>
            </a:p>
          </p:txBody>
        </p:sp>
        <p:sp>
          <p:nvSpPr>
            <p:cNvPr id="172211" name="Rectangle 1203"/>
            <p:cNvSpPr>
              <a:spLocks noChangeArrowheads="1"/>
            </p:cNvSpPr>
            <p:nvPr/>
          </p:nvSpPr>
          <p:spPr bwMode="auto">
            <a:xfrm>
              <a:off x="3318" y="2946"/>
              <a:ext cx="375"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31</a:t>
              </a:r>
              <a:endParaRPr lang="en-GB" sz="1600" b="0">
                <a:solidFill>
                  <a:schemeClr val="tx1"/>
                </a:solidFill>
              </a:endParaRPr>
            </a:p>
          </p:txBody>
        </p:sp>
      </p:grpSp>
      <p:sp>
        <p:nvSpPr>
          <p:cNvPr id="172210" name="Rectangle 1202"/>
          <p:cNvSpPr>
            <a:spLocks noChangeArrowheads="1"/>
          </p:cNvSpPr>
          <p:nvPr/>
        </p:nvSpPr>
        <p:spPr bwMode="auto">
          <a:xfrm>
            <a:off x="4500563" y="4676775"/>
            <a:ext cx="766762"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09" name="Rectangle 1201"/>
          <p:cNvSpPr>
            <a:spLocks noChangeArrowheads="1"/>
          </p:cNvSpPr>
          <p:nvPr/>
        </p:nvSpPr>
        <p:spPr bwMode="auto">
          <a:xfrm>
            <a:off x="4252913" y="4676775"/>
            <a:ext cx="247650"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08" name="Rectangle 1200"/>
          <p:cNvSpPr>
            <a:spLocks noChangeArrowheads="1"/>
          </p:cNvSpPr>
          <p:nvPr/>
        </p:nvSpPr>
        <p:spPr bwMode="auto">
          <a:xfrm>
            <a:off x="3503613" y="4676775"/>
            <a:ext cx="749300"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6" name="Group 1555"/>
          <p:cNvGrpSpPr>
            <a:grpSpLocks/>
          </p:cNvGrpSpPr>
          <p:nvPr/>
        </p:nvGrpSpPr>
        <p:grpSpPr bwMode="auto">
          <a:xfrm>
            <a:off x="779463" y="4676775"/>
            <a:ext cx="2724150" cy="334963"/>
            <a:chOff x="491" y="2946"/>
            <a:chExt cx="1716" cy="211"/>
          </a:xfrm>
        </p:grpSpPr>
        <p:sp>
          <p:nvSpPr>
            <p:cNvPr id="172207" name="Rectangle 1199"/>
            <p:cNvSpPr>
              <a:spLocks noChangeArrowheads="1"/>
            </p:cNvSpPr>
            <p:nvPr/>
          </p:nvSpPr>
          <p:spPr bwMode="auto">
            <a:xfrm>
              <a:off x="1801" y="2946"/>
              <a:ext cx="406"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1,500</a:t>
              </a:r>
              <a:endParaRPr lang="en-GB" sz="1600" b="0">
                <a:solidFill>
                  <a:schemeClr val="tx1"/>
                </a:solidFill>
              </a:endParaRPr>
            </a:p>
          </p:txBody>
        </p:sp>
        <p:sp>
          <p:nvSpPr>
            <p:cNvPr id="172206" name="Rectangle 1198"/>
            <p:cNvSpPr>
              <a:spLocks noChangeArrowheads="1"/>
            </p:cNvSpPr>
            <p:nvPr/>
          </p:nvSpPr>
          <p:spPr bwMode="auto">
            <a:xfrm>
              <a:off x="1447" y="2946"/>
              <a:ext cx="354"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a:t>
              </a:r>
              <a:endParaRPr lang="en-GB" sz="1600" b="0">
                <a:solidFill>
                  <a:schemeClr val="tx1"/>
                </a:solidFill>
              </a:endParaRPr>
            </a:p>
          </p:txBody>
        </p:sp>
        <p:sp>
          <p:nvSpPr>
            <p:cNvPr id="172205" name="Rectangle 1197"/>
            <p:cNvSpPr>
              <a:spLocks noChangeArrowheads="1"/>
            </p:cNvSpPr>
            <p:nvPr/>
          </p:nvSpPr>
          <p:spPr bwMode="auto">
            <a:xfrm>
              <a:off x="864" y="2946"/>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Bank</a:t>
              </a:r>
              <a:endParaRPr lang="en-GB" sz="1600" b="0">
                <a:solidFill>
                  <a:schemeClr val="tx1"/>
                </a:solidFill>
              </a:endParaRPr>
            </a:p>
          </p:txBody>
        </p:sp>
        <p:sp>
          <p:nvSpPr>
            <p:cNvPr id="172204" name="Rectangle 1196"/>
            <p:cNvSpPr>
              <a:spLocks noChangeArrowheads="1"/>
            </p:cNvSpPr>
            <p:nvPr/>
          </p:nvSpPr>
          <p:spPr bwMode="auto">
            <a:xfrm>
              <a:off x="491" y="2946"/>
              <a:ext cx="373"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28</a:t>
              </a:r>
              <a:endParaRPr lang="en-GB" sz="1600" b="0">
                <a:solidFill>
                  <a:schemeClr val="tx1"/>
                </a:solidFill>
              </a:endParaRPr>
            </a:p>
          </p:txBody>
        </p:sp>
      </p:grpSp>
      <p:sp>
        <p:nvSpPr>
          <p:cNvPr id="172203" name="Rectangle 1195"/>
          <p:cNvSpPr>
            <a:spLocks noChangeArrowheads="1"/>
          </p:cNvSpPr>
          <p:nvPr/>
        </p:nvSpPr>
        <p:spPr bwMode="auto">
          <a:xfrm>
            <a:off x="0" y="4676775"/>
            <a:ext cx="77946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02" name="Rectangle 1194"/>
          <p:cNvSpPr>
            <a:spLocks noChangeArrowheads="1"/>
          </p:cNvSpPr>
          <p:nvPr/>
        </p:nvSpPr>
        <p:spPr bwMode="auto">
          <a:xfrm>
            <a:off x="8845550" y="4341813"/>
            <a:ext cx="298450" cy="334962"/>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201" name="Rectangle 1193"/>
          <p:cNvSpPr>
            <a:spLocks noChangeArrowheads="1"/>
          </p:cNvSpPr>
          <p:nvPr/>
        </p:nvSpPr>
        <p:spPr bwMode="auto">
          <a:xfrm>
            <a:off x="8096250" y="4341813"/>
            <a:ext cx="749300" cy="334962"/>
          </a:xfrm>
          <a:prstGeom prst="rect">
            <a:avLst/>
          </a:prstGeom>
          <a:noFill/>
          <a:ln w="9525" algn="ctr">
            <a:noFill/>
            <a:miter lim="800000"/>
            <a:headEnd/>
            <a:tailEnd/>
          </a:ln>
          <a:effectLst/>
        </p:spPr>
        <p:txBody>
          <a:bodyPr/>
          <a:lstStyle/>
          <a:p>
            <a:pPr algn="l" eaLnBrk="1" hangingPunct="1">
              <a:spcBef>
                <a:spcPct val="20000"/>
              </a:spcBef>
            </a:pPr>
            <a:endParaRPr lang="en-US" sz="1600" b="0">
              <a:solidFill>
                <a:schemeClr val="tx1"/>
              </a:solidFill>
            </a:endParaRPr>
          </a:p>
        </p:txBody>
      </p:sp>
      <p:sp>
        <p:nvSpPr>
          <p:cNvPr id="172200" name="Rectangle 1192"/>
          <p:cNvSpPr>
            <a:spLocks noChangeArrowheads="1"/>
          </p:cNvSpPr>
          <p:nvPr/>
        </p:nvSpPr>
        <p:spPr bwMode="auto">
          <a:xfrm>
            <a:off x="7346950" y="4341813"/>
            <a:ext cx="74930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99" name="Rectangle 1191"/>
          <p:cNvSpPr>
            <a:spLocks noChangeArrowheads="1"/>
          </p:cNvSpPr>
          <p:nvPr/>
        </p:nvSpPr>
        <p:spPr bwMode="auto">
          <a:xfrm>
            <a:off x="6788150" y="4341813"/>
            <a:ext cx="558800"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98" name="Rectangle 1190"/>
          <p:cNvSpPr>
            <a:spLocks noChangeArrowheads="1"/>
          </p:cNvSpPr>
          <p:nvPr/>
        </p:nvSpPr>
        <p:spPr bwMode="auto">
          <a:xfrm>
            <a:off x="5862638" y="4341813"/>
            <a:ext cx="925512"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97" name="Rectangle 1189"/>
          <p:cNvSpPr>
            <a:spLocks noChangeArrowheads="1"/>
          </p:cNvSpPr>
          <p:nvPr/>
        </p:nvSpPr>
        <p:spPr bwMode="auto">
          <a:xfrm>
            <a:off x="5267325" y="4341813"/>
            <a:ext cx="595313"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96" name="Rectangle 1188"/>
          <p:cNvSpPr>
            <a:spLocks noChangeArrowheads="1"/>
          </p:cNvSpPr>
          <p:nvPr/>
        </p:nvSpPr>
        <p:spPr bwMode="auto">
          <a:xfrm>
            <a:off x="4500563" y="4341813"/>
            <a:ext cx="766762"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95" name="Rectangle 1187"/>
          <p:cNvSpPr>
            <a:spLocks noChangeArrowheads="1"/>
          </p:cNvSpPr>
          <p:nvPr/>
        </p:nvSpPr>
        <p:spPr bwMode="auto">
          <a:xfrm>
            <a:off x="4252913" y="4341813"/>
            <a:ext cx="24765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93" name="Rectangle 1185"/>
          <p:cNvSpPr>
            <a:spLocks noChangeArrowheads="1"/>
          </p:cNvSpPr>
          <p:nvPr/>
        </p:nvSpPr>
        <p:spPr bwMode="auto">
          <a:xfrm>
            <a:off x="2859088" y="4341813"/>
            <a:ext cx="644525"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7" name="Group 1552"/>
          <p:cNvGrpSpPr>
            <a:grpSpLocks/>
          </p:cNvGrpSpPr>
          <p:nvPr/>
        </p:nvGrpSpPr>
        <p:grpSpPr bwMode="auto">
          <a:xfrm>
            <a:off x="779463" y="4341813"/>
            <a:ext cx="3473450" cy="334962"/>
            <a:chOff x="491" y="2735"/>
            <a:chExt cx="2188" cy="211"/>
          </a:xfrm>
        </p:grpSpPr>
        <p:sp>
          <p:nvSpPr>
            <p:cNvPr id="172194" name="Rectangle 1186"/>
            <p:cNvSpPr>
              <a:spLocks noChangeArrowheads="1"/>
            </p:cNvSpPr>
            <p:nvPr/>
          </p:nvSpPr>
          <p:spPr bwMode="auto">
            <a:xfrm>
              <a:off x="2207" y="2735"/>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450</a:t>
              </a:r>
              <a:endParaRPr lang="en-GB" sz="1600" b="0">
                <a:solidFill>
                  <a:schemeClr val="tx1"/>
                </a:solidFill>
              </a:endParaRPr>
            </a:p>
          </p:txBody>
        </p:sp>
        <p:sp>
          <p:nvSpPr>
            <p:cNvPr id="172192" name="Rectangle 1184"/>
            <p:cNvSpPr>
              <a:spLocks noChangeArrowheads="1"/>
            </p:cNvSpPr>
            <p:nvPr/>
          </p:nvSpPr>
          <p:spPr bwMode="auto">
            <a:xfrm>
              <a:off x="1447" y="2735"/>
              <a:ext cx="354"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GL3</a:t>
              </a:r>
              <a:endParaRPr lang="en-GB" sz="1600" b="0">
                <a:solidFill>
                  <a:schemeClr val="tx1"/>
                </a:solidFill>
              </a:endParaRPr>
            </a:p>
          </p:txBody>
        </p:sp>
        <p:sp>
          <p:nvSpPr>
            <p:cNvPr id="172191" name="Rectangle 1183"/>
            <p:cNvSpPr>
              <a:spLocks noChangeArrowheads="1"/>
            </p:cNvSpPr>
            <p:nvPr/>
          </p:nvSpPr>
          <p:spPr bwMode="auto">
            <a:xfrm>
              <a:off x="864" y="2735"/>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Sales</a:t>
              </a:r>
              <a:endParaRPr lang="en-GB" sz="1600" b="0">
                <a:solidFill>
                  <a:schemeClr val="tx1"/>
                </a:solidFill>
              </a:endParaRPr>
            </a:p>
          </p:txBody>
        </p:sp>
        <p:sp>
          <p:nvSpPr>
            <p:cNvPr id="172190" name="Rectangle 1182"/>
            <p:cNvSpPr>
              <a:spLocks noChangeArrowheads="1"/>
            </p:cNvSpPr>
            <p:nvPr/>
          </p:nvSpPr>
          <p:spPr bwMode="auto">
            <a:xfrm>
              <a:off x="491" y="2735"/>
              <a:ext cx="373"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12</a:t>
              </a:r>
              <a:endParaRPr lang="en-GB" sz="1600" b="0">
                <a:solidFill>
                  <a:schemeClr val="tx1"/>
                </a:solidFill>
              </a:endParaRPr>
            </a:p>
          </p:txBody>
        </p:sp>
      </p:grpSp>
      <p:sp>
        <p:nvSpPr>
          <p:cNvPr id="172189" name="Rectangle 1181"/>
          <p:cNvSpPr>
            <a:spLocks noChangeArrowheads="1"/>
          </p:cNvSpPr>
          <p:nvPr/>
        </p:nvSpPr>
        <p:spPr bwMode="auto">
          <a:xfrm>
            <a:off x="0" y="4341813"/>
            <a:ext cx="779463"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88" name="Rectangle 1180"/>
          <p:cNvSpPr>
            <a:spLocks noChangeArrowheads="1"/>
          </p:cNvSpPr>
          <p:nvPr/>
        </p:nvSpPr>
        <p:spPr bwMode="auto">
          <a:xfrm>
            <a:off x="8845550" y="4006850"/>
            <a:ext cx="298450" cy="334963"/>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86" name="Rectangle 1178"/>
          <p:cNvSpPr>
            <a:spLocks noChangeArrowheads="1"/>
          </p:cNvSpPr>
          <p:nvPr/>
        </p:nvSpPr>
        <p:spPr bwMode="auto">
          <a:xfrm>
            <a:off x="7346950" y="4006850"/>
            <a:ext cx="749300"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8" name="Group 1554"/>
          <p:cNvGrpSpPr>
            <a:grpSpLocks/>
          </p:cNvGrpSpPr>
          <p:nvPr/>
        </p:nvGrpSpPr>
        <p:grpSpPr bwMode="auto">
          <a:xfrm>
            <a:off x="5267325" y="4006850"/>
            <a:ext cx="3578225" cy="334963"/>
            <a:chOff x="3318" y="2524"/>
            <a:chExt cx="2254" cy="211"/>
          </a:xfrm>
        </p:grpSpPr>
        <p:sp>
          <p:nvSpPr>
            <p:cNvPr id="172187" name="Rectangle 1179"/>
            <p:cNvSpPr>
              <a:spLocks noChangeArrowheads="1"/>
            </p:cNvSpPr>
            <p:nvPr/>
          </p:nvSpPr>
          <p:spPr bwMode="auto">
            <a:xfrm>
              <a:off x="5100" y="2524"/>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1,500</a:t>
              </a:r>
              <a:endParaRPr lang="en-GB" sz="1600" b="0">
                <a:solidFill>
                  <a:schemeClr val="tx1"/>
                </a:solidFill>
              </a:endParaRPr>
            </a:p>
          </p:txBody>
        </p:sp>
        <p:sp>
          <p:nvSpPr>
            <p:cNvPr id="172185" name="Rectangle 1177"/>
            <p:cNvSpPr>
              <a:spLocks noChangeArrowheads="1"/>
            </p:cNvSpPr>
            <p:nvPr/>
          </p:nvSpPr>
          <p:spPr bwMode="auto">
            <a:xfrm>
              <a:off x="4276" y="2524"/>
              <a:ext cx="352"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a:t>
              </a:r>
              <a:endParaRPr lang="en-GB" sz="1600" b="0">
                <a:solidFill>
                  <a:schemeClr val="tx1"/>
                </a:solidFill>
              </a:endParaRPr>
            </a:p>
          </p:txBody>
        </p:sp>
        <p:sp>
          <p:nvSpPr>
            <p:cNvPr id="172184" name="Rectangle 1176"/>
            <p:cNvSpPr>
              <a:spLocks noChangeArrowheads="1"/>
            </p:cNvSpPr>
            <p:nvPr/>
          </p:nvSpPr>
          <p:spPr bwMode="auto">
            <a:xfrm>
              <a:off x="3693" y="2524"/>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Cash</a:t>
              </a:r>
              <a:endParaRPr lang="en-GB" sz="1600" b="0">
                <a:solidFill>
                  <a:schemeClr val="tx1"/>
                </a:solidFill>
              </a:endParaRPr>
            </a:p>
          </p:txBody>
        </p:sp>
        <p:sp>
          <p:nvSpPr>
            <p:cNvPr id="172183" name="Rectangle 1175"/>
            <p:cNvSpPr>
              <a:spLocks noChangeArrowheads="1"/>
            </p:cNvSpPr>
            <p:nvPr/>
          </p:nvSpPr>
          <p:spPr bwMode="auto">
            <a:xfrm>
              <a:off x="3318" y="2524"/>
              <a:ext cx="375"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28</a:t>
              </a:r>
              <a:endParaRPr lang="en-GB" sz="1600" b="0">
                <a:solidFill>
                  <a:schemeClr val="tx1"/>
                </a:solidFill>
              </a:endParaRPr>
            </a:p>
          </p:txBody>
        </p:sp>
      </p:grpSp>
      <p:sp>
        <p:nvSpPr>
          <p:cNvPr id="172182" name="Rectangle 1174"/>
          <p:cNvSpPr>
            <a:spLocks noChangeArrowheads="1"/>
          </p:cNvSpPr>
          <p:nvPr/>
        </p:nvSpPr>
        <p:spPr bwMode="auto">
          <a:xfrm>
            <a:off x="4500563" y="4006850"/>
            <a:ext cx="766762"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81" name="Rectangle 1173"/>
          <p:cNvSpPr>
            <a:spLocks noChangeArrowheads="1"/>
          </p:cNvSpPr>
          <p:nvPr/>
        </p:nvSpPr>
        <p:spPr bwMode="auto">
          <a:xfrm>
            <a:off x="4252913" y="4006850"/>
            <a:ext cx="247650"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79" name="Rectangle 1171"/>
          <p:cNvSpPr>
            <a:spLocks noChangeArrowheads="1"/>
          </p:cNvSpPr>
          <p:nvPr/>
        </p:nvSpPr>
        <p:spPr bwMode="auto">
          <a:xfrm>
            <a:off x="2859088" y="4006850"/>
            <a:ext cx="644525"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9" name="Group 1551"/>
          <p:cNvGrpSpPr>
            <a:grpSpLocks/>
          </p:cNvGrpSpPr>
          <p:nvPr/>
        </p:nvGrpSpPr>
        <p:grpSpPr bwMode="auto">
          <a:xfrm>
            <a:off x="779463" y="4006850"/>
            <a:ext cx="3473450" cy="334963"/>
            <a:chOff x="491" y="2524"/>
            <a:chExt cx="2188" cy="211"/>
          </a:xfrm>
        </p:grpSpPr>
        <p:sp>
          <p:nvSpPr>
            <p:cNvPr id="172180" name="Rectangle 1172"/>
            <p:cNvSpPr>
              <a:spLocks noChangeArrowheads="1"/>
            </p:cNvSpPr>
            <p:nvPr/>
          </p:nvSpPr>
          <p:spPr bwMode="auto">
            <a:xfrm>
              <a:off x="2207" y="2524"/>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650</a:t>
              </a:r>
              <a:endParaRPr lang="en-GB" sz="1600" b="0">
                <a:solidFill>
                  <a:schemeClr val="tx1"/>
                </a:solidFill>
              </a:endParaRPr>
            </a:p>
          </p:txBody>
        </p:sp>
        <p:sp>
          <p:nvSpPr>
            <p:cNvPr id="172178" name="Rectangle 1170"/>
            <p:cNvSpPr>
              <a:spLocks noChangeArrowheads="1"/>
            </p:cNvSpPr>
            <p:nvPr/>
          </p:nvSpPr>
          <p:spPr bwMode="auto">
            <a:xfrm>
              <a:off x="1447" y="2524"/>
              <a:ext cx="354"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a:t>
              </a:r>
              <a:endParaRPr lang="en-GB" sz="1600" b="0">
                <a:solidFill>
                  <a:schemeClr val="tx1"/>
                </a:solidFill>
              </a:endParaRPr>
            </a:p>
          </p:txBody>
        </p:sp>
        <p:sp>
          <p:nvSpPr>
            <p:cNvPr id="172177" name="Rectangle 1169"/>
            <p:cNvSpPr>
              <a:spLocks noChangeArrowheads="1"/>
            </p:cNvSpPr>
            <p:nvPr/>
          </p:nvSpPr>
          <p:spPr bwMode="auto">
            <a:xfrm>
              <a:off x="864" y="2524"/>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Cash</a:t>
              </a:r>
              <a:endParaRPr lang="en-GB" sz="1600" b="0">
                <a:solidFill>
                  <a:schemeClr val="tx1"/>
                </a:solidFill>
              </a:endParaRPr>
            </a:p>
          </p:txBody>
        </p:sp>
        <p:sp>
          <p:nvSpPr>
            <p:cNvPr id="172176" name="Rectangle 1168"/>
            <p:cNvSpPr>
              <a:spLocks noChangeArrowheads="1"/>
            </p:cNvSpPr>
            <p:nvPr/>
          </p:nvSpPr>
          <p:spPr bwMode="auto">
            <a:xfrm>
              <a:off x="491" y="2524"/>
              <a:ext cx="373"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8</a:t>
              </a:r>
              <a:endParaRPr lang="en-GB" sz="1600" b="0">
                <a:solidFill>
                  <a:schemeClr val="tx1"/>
                </a:solidFill>
              </a:endParaRPr>
            </a:p>
          </p:txBody>
        </p:sp>
      </p:grpSp>
      <p:sp>
        <p:nvSpPr>
          <p:cNvPr id="172175" name="Rectangle 1167"/>
          <p:cNvSpPr>
            <a:spLocks noChangeArrowheads="1"/>
          </p:cNvSpPr>
          <p:nvPr/>
        </p:nvSpPr>
        <p:spPr bwMode="auto">
          <a:xfrm>
            <a:off x="0" y="4006850"/>
            <a:ext cx="77946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74" name="Rectangle 1166"/>
          <p:cNvSpPr>
            <a:spLocks noChangeArrowheads="1"/>
          </p:cNvSpPr>
          <p:nvPr/>
        </p:nvSpPr>
        <p:spPr bwMode="auto">
          <a:xfrm>
            <a:off x="8845550" y="3671888"/>
            <a:ext cx="298450" cy="334962"/>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72" name="Rectangle 1164"/>
          <p:cNvSpPr>
            <a:spLocks noChangeArrowheads="1"/>
          </p:cNvSpPr>
          <p:nvPr/>
        </p:nvSpPr>
        <p:spPr bwMode="auto">
          <a:xfrm>
            <a:off x="7346950" y="3671888"/>
            <a:ext cx="74930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10" name="Group 1553"/>
          <p:cNvGrpSpPr>
            <a:grpSpLocks/>
          </p:cNvGrpSpPr>
          <p:nvPr/>
        </p:nvGrpSpPr>
        <p:grpSpPr bwMode="auto">
          <a:xfrm>
            <a:off x="5267325" y="3671888"/>
            <a:ext cx="3578225" cy="334962"/>
            <a:chOff x="3318" y="2313"/>
            <a:chExt cx="2254" cy="211"/>
          </a:xfrm>
        </p:grpSpPr>
        <p:sp>
          <p:nvSpPr>
            <p:cNvPr id="172173" name="Rectangle 1165"/>
            <p:cNvSpPr>
              <a:spLocks noChangeArrowheads="1"/>
            </p:cNvSpPr>
            <p:nvPr/>
          </p:nvSpPr>
          <p:spPr bwMode="auto">
            <a:xfrm>
              <a:off x="5100" y="2313"/>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2,800</a:t>
              </a:r>
              <a:endParaRPr lang="en-GB" sz="1600" b="0">
                <a:solidFill>
                  <a:schemeClr val="tx1"/>
                </a:solidFill>
              </a:endParaRPr>
            </a:p>
          </p:txBody>
        </p:sp>
        <p:sp>
          <p:nvSpPr>
            <p:cNvPr id="172171" name="Rectangle 1163"/>
            <p:cNvSpPr>
              <a:spLocks noChangeArrowheads="1"/>
            </p:cNvSpPr>
            <p:nvPr/>
          </p:nvSpPr>
          <p:spPr bwMode="auto">
            <a:xfrm>
              <a:off x="4276" y="2313"/>
              <a:ext cx="352"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PL6</a:t>
              </a:r>
              <a:endParaRPr lang="en-GB" sz="1600" b="0">
                <a:solidFill>
                  <a:schemeClr val="tx1"/>
                </a:solidFill>
              </a:endParaRPr>
            </a:p>
          </p:txBody>
        </p:sp>
        <p:sp>
          <p:nvSpPr>
            <p:cNvPr id="172170" name="Rectangle 1162"/>
            <p:cNvSpPr>
              <a:spLocks noChangeArrowheads="1"/>
            </p:cNvSpPr>
            <p:nvPr/>
          </p:nvSpPr>
          <p:spPr bwMode="auto">
            <a:xfrm>
              <a:off x="3693" y="2313"/>
              <a:ext cx="583" cy="211"/>
            </a:xfrm>
            <a:prstGeom prst="rect">
              <a:avLst/>
            </a:prstGeom>
            <a:noFill/>
            <a:ln w="9525" algn="ctr">
              <a:noFill/>
              <a:miter lim="800000"/>
              <a:headEnd/>
              <a:tailEnd/>
            </a:ln>
            <a:effectLst/>
          </p:spPr>
          <p:txBody>
            <a:bodyPr/>
            <a:lstStyle/>
            <a:p>
              <a:pPr algn="l" eaLnBrk="1" hangingPunct="1">
                <a:spcBef>
                  <a:spcPct val="0"/>
                </a:spcBef>
              </a:pPr>
              <a:r>
                <a:rPr lang="en-GB" sz="1600" b="0" dirty="0">
                  <a:solidFill>
                    <a:schemeClr val="tx1"/>
                  </a:solidFill>
                  <a:latin typeface="Times New Roman" pitchFamily="18" charset="0"/>
                  <a:cs typeface="Times New Roman" pitchFamily="18" charset="0"/>
                </a:rPr>
                <a:t>Magori</a:t>
              </a:r>
              <a:endParaRPr lang="en-GB" sz="1600" b="0" dirty="0">
                <a:solidFill>
                  <a:schemeClr val="tx1"/>
                </a:solidFill>
              </a:endParaRPr>
            </a:p>
          </p:txBody>
        </p:sp>
        <p:sp>
          <p:nvSpPr>
            <p:cNvPr id="172169" name="Rectangle 1161"/>
            <p:cNvSpPr>
              <a:spLocks noChangeArrowheads="1"/>
            </p:cNvSpPr>
            <p:nvPr/>
          </p:nvSpPr>
          <p:spPr bwMode="auto">
            <a:xfrm>
              <a:off x="3318" y="2313"/>
              <a:ext cx="375"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20</a:t>
              </a:r>
              <a:endParaRPr lang="en-GB" sz="1600" b="0">
                <a:solidFill>
                  <a:schemeClr val="tx1"/>
                </a:solidFill>
              </a:endParaRPr>
            </a:p>
          </p:txBody>
        </p:sp>
      </p:grpSp>
      <p:sp>
        <p:nvSpPr>
          <p:cNvPr id="172168" name="Rectangle 1160"/>
          <p:cNvSpPr>
            <a:spLocks noChangeArrowheads="1"/>
          </p:cNvSpPr>
          <p:nvPr/>
        </p:nvSpPr>
        <p:spPr bwMode="auto">
          <a:xfrm>
            <a:off x="4500563" y="3671888"/>
            <a:ext cx="766762"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67" name="Rectangle 1159"/>
          <p:cNvSpPr>
            <a:spLocks noChangeArrowheads="1"/>
          </p:cNvSpPr>
          <p:nvPr/>
        </p:nvSpPr>
        <p:spPr bwMode="auto">
          <a:xfrm>
            <a:off x="4252913" y="3671888"/>
            <a:ext cx="24765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66" name="Rectangle 1158"/>
          <p:cNvSpPr>
            <a:spLocks noChangeArrowheads="1"/>
          </p:cNvSpPr>
          <p:nvPr/>
        </p:nvSpPr>
        <p:spPr bwMode="auto">
          <a:xfrm>
            <a:off x="3503613" y="3671888"/>
            <a:ext cx="74930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11" name="Group 1549"/>
          <p:cNvGrpSpPr>
            <a:grpSpLocks/>
          </p:cNvGrpSpPr>
          <p:nvPr/>
        </p:nvGrpSpPr>
        <p:grpSpPr bwMode="auto">
          <a:xfrm>
            <a:off x="779463" y="3671888"/>
            <a:ext cx="2724150" cy="334962"/>
            <a:chOff x="491" y="2313"/>
            <a:chExt cx="1716" cy="211"/>
          </a:xfrm>
        </p:grpSpPr>
        <p:sp>
          <p:nvSpPr>
            <p:cNvPr id="172165" name="Rectangle 1157"/>
            <p:cNvSpPr>
              <a:spLocks noChangeArrowheads="1"/>
            </p:cNvSpPr>
            <p:nvPr/>
          </p:nvSpPr>
          <p:spPr bwMode="auto">
            <a:xfrm>
              <a:off x="1801" y="2313"/>
              <a:ext cx="406"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900</a:t>
              </a:r>
              <a:endParaRPr lang="en-GB" sz="1600" b="0">
                <a:solidFill>
                  <a:schemeClr val="tx1"/>
                </a:solidFill>
              </a:endParaRPr>
            </a:p>
          </p:txBody>
        </p:sp>
        <p:sp>
          <p:nvSpPr>
            <p:cNvPr id="172164" name="Rectangle 1156"/>
            <p:cNvSpPr>
              <a:spLocks noChangeArrowheads="1"/>
            </p:cNvSpPr>
            <p:nvPr/>
          </p:nvSpPr>
          <p:spPr bwMode="auto">
            <a:xfrm>
              <a:off x="1447" y="2313"/>
              <a:ext cx="354"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GL3</a:t>
              </a:r>
              <a:endParaRPr lang="en-GB" sz="1600" b="0">
                <a:solidFill>
                  <a:schemeClr val="tx1"/>
                </a:solidFill>
              </a:endParaRPr>
            </a:p>
          </p:txBody>
        </p:sp>
        <p:sp>
          <p:nvSpPr>
            <p:cNvPr id="172163" name="Rectangle 1155"/>
            <p:cNvSpPr>
              <a:spLocks noChangeArrowheads="1"/>
            </p:cNvSpPr>
            <p:nvPr/>
          </p:nvSpPr>
          <p:spPr bwMode="auto">
            <a:xfrm>
              <a:off x="864" y="2313"/>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Sales</a:t>
              </a:r>
              <a:endParaRPr lang="en-GB" sz="1600" b="0">
                <a:solidFill>
                  <a:schemeClr val="tx1"/>
                </a:solidFill>
              </a:endParaRPr>
            </a:p>
          </p:txBody>
        </p:sp>
        <p:sp>
          <p:nvSpPr>
            <p:cNvPr id="172162" name="Rectangle 1154"/>
            <p:cNvSpPr>
              <a:spLocks noChangeArrowheads="1"/>
            </p:cNvSpPr>
            <p:nvPr/>
          </p:nvSpPr>
          <p:spPr bwMode="auto">
            <a:xfrm>
              <a:off x="491" y="2313"/>
              <a:ext cx="373"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3</a:t>
              </a:r>
              <a:endParaRPr lang="en-GB" sz="1600" b="0">
                <a:solidFill>
                  <a:schemeClr val="tx1"/>
                </a:solidFill>
              </a:endParaRPr>
            </a:p>
          </p:txBody>
        </p:sp>
      </p:grpSp>
      <p:sp>
        <p:nvSpPr>
          <p:cNvPr id="172161" name="Rectangle 1153"/>
          <p:cNvSpPr>
            <a:spLocks noChangeArrowheads="1"/>
          </p:cNvSpPr>
          <p:nvPr/>
        </p:nvSpPr>
        <p:spPr bwMode="auto">
          <a:xfrm>
            <a:off x="0" y="3671888"/>
            <a:ext cx="779463"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60" name="Rectangle 1152"/>
          <p:cNvSpPr>
            <a:spLocks noChangeArrowheads="1"/>
          </p:cNvSpPr>
          <p:nvPr/>
        </p:nvSpPr>
        <p:spPr bwMode="auto">
          <a:xfrm>
            <a:off x="8845550" y="3336925"/>
            <a:ext cx="298450" cy="334963"/>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59" name="Rectangle 1151"/>
          <p:cNvSpPr>
            <a:spLocks noChangeArrowheads="1"/>
          </p:cNvSpPr>
          <p:nvPr/>
        </p:nvSpPr>
        <p:spPr bwMode="auto">
          <a:xfrm>
            <a:off x="8096250" y="3336925"/>
            <a:ext cx="749300" cy="334963"/>
          </a:xfrm>
          <a:prstGeom prst="rect">
            <a:avLst/>
          </a:prstGeom>
          <a:noFill/>
          <a:ln w="9525" algn="ctr">
            <a:noFill/>
            <a:miter lim="800000"/>
            <a:headEnd/>
            <a:tailEnd/>
          </a:ln>
          <a:effectLst/>
        </p:spPr>
        <p:txBody>
          <a:bodyPr/>
          <a:lstStyle/>
          <a:p>
            <a:pPr algn="l" eaLnBrk="1" hangingPunct="1">
              <a:spcBef>
                <a:spcPct val="20000"/>
              </a:spcBef>
            </a:pPr>
            <a:endParaRPr lang="en-US" sz="1600" b="0">
              <a:solidFill>
                <a:schemeClr val="tx1"/>
              </a:solidFill>
            </a:endParaRPr>
          </a:p>
        </p:txBody>
      </p:sp>
      <p:grpSp>
        <p:nvGrpSpPr>
          <p:cNvPr id="12" name="Group 1550"/>
          <p:cNvGrpSpPr>
            <a:grpSpLocks/>
          </p:cNvGrpSpPr>
          <p:nvPr/>
        </p:nvGrpSpPr>
        <p:grpSpPr bwMode="auto">
          <a:xfrm>
            <a:off x="5267325" y="3336925"/>
            <a:ext cx="2828925" cy="334963"/>
            <a:chOff x="3318" y="2102"/>
            <a:chExt cx="1782" cy="211"/>
          </a:xfrm>
        </p:grpSpPr>
        <p:sp>
          <p:nvSpPr>
            <p:cNvPr id="172158" name="Rectangle 1150"/>
            <p:cNvSpPr>
              <a:spLocks noChangeArrowheads="1"/>
            </p:cNvSpPr>
            <p:nvPr/>
          </p:nvSpPr>
          <p:spPr bwMode="auto">
            <a:xfrm>
              <a:off x="4628" y="2102"/>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650</a:t>
              </a:r>
              <a:endParaRPr lang="en-GB" sz="1600" b="0">
                <a:solidFill>
                  <a:schemeClr val="tx1"/>
                </a:solidFill>
              </a:endParaRPr>
            </a:p>
          </p:txBody>
        </p:sp>
        <p:sp>
          <p:nvSpPr>
            <p:cNvPr id="172157" name="Rectangle 1149"/>
            <p:cNvSpPr>
              <a:spLocks noChangeArrowheads="1"/>
            </p:cNvSpPr>
            <p:nvPr/>
          </p:nvSpPr>
          <p:spPr bwMode="auto">
            <a:xfrm>
              <a:off x="4276" y="2102"/>
              <a:ext cx="352"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C</a:t>
              </a:r>
              <a:endParaRPr lang="en-GB" sz="1600" b="0">
                <a:solidFill>
                  <a:schemeClr val="tx1"/>
                </a:solidFill>
              </a:endParaRPr>
            </a:p>
          </p:txBody>
        </p:sp>
        <p:sp>
          <p:nvSpPr>
            <p:cNvPr id="172156" name="Rectangle 1148"/>
            <p:cNvSpPr>
              <a:spLocks noChangeArrowheads="1"/>
            </p:cNvSpPr>
            <p:nvPr/>
          </p:nvSpPr>
          <p:spPr bwMode="auto">
            <a:xfrm>
              <a:off x="3693" y="2102"/>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Bank</a:t>
              </a:r>
              <a:endParaRPr lang="en-GB" sz="1600" b="0">
                <a:solidFill>
                  <a:schemeClr val="tx1"/>
                </a:solidFill>
              </a:endParaRPr>
            </a:p>
          </p:txBody>
        </p:sp>
        <p:sp>
          <p:nvSpPr>
            <p:cNvPr id="172155" name="Rectangle 1147"/>
            <p:cNvSpPr>
              <a:spLocks noChangeArrowheads="1"/>
            </p:cNvSpPr>
            <p:nvPr/>
          </p:nvSpPr>
          <p:spPr bwMode="auto">
            <a:xfrm>
              <a:off x="3318" y="2102"/>
              <a:ext cx="375"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8</a:t>
              </a:r>
              <a:endParaRPr lang="en-GB" sz="1600" b="0">
                <a:solidFill>
                  <a:schemeClr val="tx1"/>
                </a:solidFill>
              </a:endParaRPr>
            </a:p>
          </p:txBody>
        </p:sp>
      </p:grpSp>
      <p:sp>
        <p:nvSpPr>
          <p:cNvPr id="172154" name="Rectangle 1146"/>
          <p:cNvSpPr>
            <a:spLocks noChangeArrowheads="1"/>
          </p:cNvSpPr>
          <p:nvPr/>
        </p:nvSpPr>
        <p:spPr bwMode="auto">
          <a:xfrm>
            <a:off x="4500563" y="3336925"/>
            <a:ext cx="766762"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53" name="Rectangle 1145"/>
          <p:cNvSpPr>
            <a:spLocks noChangeArrowheads="1"/>
          </p:cNvSpPr>
          <p:nvPr/>
        </p:nvSpPr>
        <p:spPr bwMode="auto">
          <a:xfrm>
            <a:off x="4252913" y="3336925"/>
            <a:ext cx="247650"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51" name="Rectangle 1143"/>
          <p:cNvSpPr>
            <a:spLocks noChangeArrowheads="1"/>
          </p:cNvSpPr>
          <p:nvPr/>
        </p:nvSpPr>
        <p:spPr bwMode="auto">
          <a:xfrm>
            <a:off x="2859088" y="3336925"/>
            <a:ext cx="644525"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13" name="Group 1548"/>
          <p:cNvGrpSpPr>
            <a:grpSpLocks/>
          </p:cNvGrpSpPr>
          <p:nvPr/>
        </p:nvGrpSpPr>
        <p:grpSpPr bwMode="auto">
          <a:xfrm>
            <a:off x="779463" y="3336925"/>
            <a:ext cx="3473450" cy="334963"/>
            <a:chOff x="491" y="2102"/>
            <a:chExt cx="2188" cy="211"/>
          </a:xfrm>
        </p:grpSpPr>
        <p:sp>
          <p:nvSpPr>
            <p:cNvPr id="172152" name="Rectangle 1144"/>
            <p:cNvSpPr>
              <a:spLocks noChangeArrowheads="1"/>
            </p:cNvSpPr>
            <p:nvPr/>
          </p:nvSpPr>
          <p:spPr bwMode="auto">
            <a:xfrm>
              <a:off x="2207" y="2102"/>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1,500</a:t>
              </a:r>
              <a:endParaRPr lang="en-GB" sz="1600" b="0">
                <a:solidFill>
                  <a:schemeClr val="tx1"/>
                </a:solidFill>
              </a:endParaRPr>
            </a:p>
          </p:txBody>
        </p:sp>
        <p:sp>
          <p:nvSpPr>
            <p:cNvPr id="172150" name="Rectangle 1142"/>
            <p:cNvSpPr>
              <a:spLocks noChangeArrowheads="1"/>
            </p:cNvSpPr>
            <p:nvPr/>
          </p:nvSpPr>
          <p:spPr bwMode="auto">
            <a:xfrm>
              <a:off x="1447" y="2102"/>
              <a:ext cx="354"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SL5</a:t>
              </a:r>
              <a:endParaRPr lang="en-GB" sz="1600" b="0">
                <a:solidFill>
                  <a:schemeClr val="tx1"/>
                </a:solidFill>
              </a:endParaRPr>
            </a:p>
          </p:txBody>
        </p:sp>
        <p:sp>
          <p:nvSpPr>
            <p:cNvPr id="172149" name="Rectangle 1141"/>
            <p:cNvSpPr>
              <a:spLocks noChangeArrowheads="1"/>
            </p:cNvSpPr>
            <p:nvPr/>
          </p:nvSpPr>
          <p:spPr bwMode="auto">
            <a:xfrm>
              <a:off x="864" y="2102"/>
              <a:ext cx="583" cy="211"/>
            </a:xfrm>
            <a:prstGeom prst="rect">
              <a:avLst/>
            </a:prstGeom>
            <a:noFill/>
            <a:ln w="9525" algn="ctr">
              <a:noFill/>
              <a:miter lim="800000"/>
              <a:headEnd/>
              <a:tailEnd/>
            </a:ln>
            <a:effectLst/>
          </p:spPr>
          <p:txBody>
            <a:bodyPr/>
            <a:lstStyle/>
            <a:p>
              <a:pPr algn="l" eaLnBrk="1" hangingPunct="1">
                <a:spcBef>
                  <a:spcPct val="0"/>
                </a:spcBef>
              </a:pPr>
              <a:r>
                <a:rPr lang="en-GB" sz="1600" b="0" dirty="0">
                  <a:solidFill>
                    <a:schemeClr val="tx1"/>
                  </a:solidFill>
                  <a:latin typeface="Times New Roman" pitchFamily="18" charset="0"/>
                  <a:cs typeface="Times New Roman" pitchFamily="18" charset="0"/>
                </a:rPr>
                <a:t>Bakari</a:t>
              </a:r>
              <a:endParaRPr lang="en-GB" sz="1600" b="0" dirty="0">
                <a:solidFill>
                  <a:schemeClr val="tx1"/>
                </a:solidFill>
              </a:endParaRPr>
            </a:p>
          </p:txBody>
        </p:sp>
        <p:sp>
          <p:nvSpPr>
            <p:cNvPr id="172148" name="Rectangle 1140"/>
            <p:cNvSpPr>
              <a:spLocks noChangeArrowheads="1"/>
            </p:cNvSpPr>
            <p:nvPr/>
          </p:nvSpPr>
          <p:spPr bwMode="auto">
            <a:xfrm>
              <a:off x="491" y="2102"/>
              <a:ext cx="373"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a:t>
              </a:r>
              <a:endParaRPr lang="en-GB" sz="1600" b="0">
                <a:solidFill>
                  <a:schemeClr val="tx1"/>
                </a:solidFill>
              </a:endParaRPr>
            </a:p>
          </p:txBody>
        </p:sp>
      </p:grpSp>
      <p:sp>
        <p:nvSpPr>
          <p:cNvPr id="172147" name="Rectangle 1139"/>
          <p:cNvSpPr>
            <a:spLocks noChangeArrowheads="1"/>
          </p:cNvSpPr>
          <p:nvPr/>
        </p:nvSpPr>
        <p:spPr bwMode="auto">
          <a:xfrm>
            <a:off x="0" y="3336925"/>
            <a:ext cx="77946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46" name="Rectangle 1138"/>
          <p:cNvSpPr>
            <a:spLocks noChangeArrowheads="1"/>
          </p:cNvSpPr>
          <p:nvPr/>
        </p:nvSpPr>
        <p:spPr bwMode="auto">
          <a:xfrm>
            <a:off x="8845550" y="3001963"/>
            <a:ext cx="298450" cy="334962"/>
          </a:xfrm>
          <a:prstGeom prst="rect">
            <a:avLst/>
          </a:prstGeom>
          <a:noFill/>
          <a:ln w="9525" algn="ctr">
            <a:noFill/>
            <a:miter lim="800000"/>
            <a:headEnd/>
            <a:tailEnd/>
          </a:ln>
          <a:effectLst/>
        </p:spPr>
        <p:txBody>
          <a:bodyPr anchor="ct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45" name="Rectangle 1137"/>
          <p:cNvSpPr>
            <a:spLocks noChangeArrowheads="1"/>
          </p:cNvSpPr>
          <p:nvPr/>
        </p:nvSpPr>
        <p:spPr bwMode="auto">
          <a:xfrm>
            <a:off x="8096250" y="3001963"/>
            <a:ext cx="749300" cy="334962"/>
          </a:xfrm>
          <a:prstGeom prst="rect">
            <a:avLst/>
          </a:prstGeom>
          <a:noFill/>
          <a:ln w="9525" algn="ctr">
            <a:noFill/>
            <a:miter lim="800000"/>
            <a:headEnd/>
            <a:tailEnd/>
          </a:ln>
          <a:effectLst/>
        </p:spPr>
        <p:txBody>
          <a:bodyPr anchor="ctr"/>
          <a:lstStyle/>
          <a:p>
            <a:pPr algn="l" eaLnBrk="1" hangingPunct="1">
              <a:spcBef>
                <a:spcPct val="20000"/>
              </a:spcBef>
            </a:pPr>
            <a:endParaRPr lang="en-US" sz="1600" b="0">
              <a:solidFill>
                <a:schemeClr val="tx1"/>
              </a:solidFill>
            </a:endParaRPr>
          </a:p>
        </p:txBody>
      </p:sp>
      <p:sp>
        <p:nvSpPr>
          <p:cNvPr id="172139" name="Rectangle 1131"/>
          <p:cNvSpPr>
            <a:spLocks noChangeArrowheads="1"/>
          </p:cNvSpPr>
          <p:nvPr/>
        </p:nvSpPr>
        <p:spPr bwMode="auto">
          <a:xfrm>
            <a:off x="4252913" y="3001963"/>
            <a:ext cx="247650" cy="334962"/>
          </a:xfrm>
          <a:prstGeom prst="rect">
            <a:avLst/>
          </a:prstGeom>
          <a:noFill/>
          <a:ln w="9525" algn="ctr">
            <a:noFill/>
            <a:miter lim="800000"/>
            <a:headEnd/>
            <a:tailEnd/>
          </a:ln>
          <a:effectLst/>
        </p:spPr>
        <p:txBody>
          <a:bodyPr anchor="ctr"/>
          <a:lstStyle/>
          <a:p>
            <a:pPr algn="l" eaLnBrk="1" hangingPunct="1">
              <a:spcBef>
                <a:spcPct val="20000"/>
              </a:spcBef>
            </a:pPr>
            <a:endParaRPr lang="en-US" sz="1600" b="0">
              <a:solidFill>
                <a:schemeClr val="tx1"/>
              </a:solidFill>
            </a:endParaRPr>
          </a:p>
        </p:txBody>
      </p:sp>
      <p:grpSp>
        <p:nvGrpSpPr>
          <p:cNvPr id="14" name="Group 1546"/>
          <p:cNvGrpSpPr>
            <a:grpSpLocks/>
          </p:cNvGrpSpPr>
          <p:nvPr/>
        </p:nvGrpSpPr>
        <p:grpSpPr bwMode="auto">
          <a:xfrm>
            <a:off x="779463" y="3001963"/>
            <a:ext cx="3473450" cy="334962"/>
            <a:chOff x="491" y="1891"/>
            <a:chExt cx="2188" cy="211"/>
          </a:xfrm>
        </p:grpSpPr>
        <p:sp>
          <p:nvSpPr>
            <p:cNvPr id="172138" name="Rectangle 1130"/>
            <p:cNvSpPr>
              <a:spLocks noChangeArrowheads="1"/>
            </p:cNvSpPr>
            <p:nvPr/>
          </p:nvSpPr>
          <p:spPr bwMode="auto">
            <a:xfrm>
              <a:off x="2207" y="1891"/>
              <a:ext cx="472" cy="211"/>
            </a:xfrm>
            <a:prstGeom prst="rect">
              <a:avLst/>
            </a:prstGeom>
            <a:noFill/>
            <a:ln w="9525" algn="ctr">
              <a:noFill/>
              <a:miter lim="800000"/>
              <a:headEnd/>
              <a:tailEnd/>
            </a:ln>
            <a:effectLst/>
          </p:spPr>
          <p:txBody>
            <a:bodyPr/>
            <a:lstStyle/>
            <a:p>
              <a:pPr algn="just" eaLnBrk="1" hangingPunct="1">
                <a:spcBef>
                  <a:spcPct val="0"/>
                </a:spcBef>
              </a:pPr>
              <a:r>
                <a:rPr lang="en-GB" sz="1600" b="0">
                  <a:solidFill>
                    <a:schemeClr val="tx1"/>
                  </a:solidFill>
                  <a:latin typeface="Times New Roman" pitchFamily="18" charset="0"/>
                  <a:cs typeface="Times New Roman" pitchFamily="18" charset="0"/>
                </a:rPr>
                <a:t>10,000</a:t>
              </a:r>
              <a:endParaRPr lang="en-GB" sz="1600" b="0">
                <a:solidFill>
                  <a:schemeClr val="tx1"/>
                </a:solidFill>
              </a:endParaRPr>
            </a:p>
          </p:txBody>
        </p:sp>
        <p:sp>
          <p:nvSpPr>
            <p:cNvPr id="172137" name="Rectangle 1129"/>
            <p:cNvSpPr>
              <a:spLocks noChangeArrowheads="1"/>
            </p:cNvSpPr>
            <p:nvPr/>
          </p:nvSpPr>
          <p:spPr bwMode="auto">
            <a:xfrm>
              <a:off x="1801" y="1891"/>
              <a:ext cx="406"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250</a:t>
              </a:r>
              <a:endParaRPr lang="en-GB" sz="1600" b="0">
                <a:solidFill>
                  <a:schemeClr val="tx1"/>
                </a:solidFill>
              </a:endParaRPr>
            </a:p>
          </p:txBody>
        </p:sp>
        <p:sp>
          <p:nvSpPr>
            <p:cNvPr id="172136" name="Rectangle 1128"/>
            <p:cNvSpPr>
              <a:spLocks noChangeArrowheads="1"/>
            </p:cNvSpPr>
            <p:nvPr/>
          </p:nvSpPr>
          <p:spPr bwMode="auto">
            <a:xfrm>
              <a:off x="1447" y="1891"/>
              <a:ext cx="354"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b/f</a:t>
              </a:r>
              <a:endParaRPr lang="en-GB" sz="1600" b="0">
                <a:solidFill>
                  <a:schemeClr val="tx1"/>
                </a:solidFill>
              </a:endParaRPr>
            </a:p>
          </p:txBody>
        </p:sp>
        <p:sp>
          <p:nvSpPr>
            <p:cNvPr id="172135" name="Rectangle 1127"/>
            <p:cNvSpPr>
              <a:spLocks noChangeArrowheads="1"/>
            </p:cNvSpPr>
            <p:nvPr/>
          </p:nvSpPr>
          <p:spPr bwMode="auto">
            <a:xfrm>
              <a:off x="864" y="1891"/>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Balance</a:t>
              </a:r>
              <a:endParaRPr lang="en-GB" sz="1600" b="0">
                <a:solidFill>
                  <a:schemeClr val="tx1"/>
                </a:solidFill>
              </a:endParaRPr>
            </a:p>
          </p:txBody>
        </p:sp>
        <p:sp>
          <p:nvSpPr>
            <p:cNvPr id="172134" name="Rectangle 1126"/>
            <p:cNvSpPr>
              <a:spLocks noChangeArrowheads="1"/>
            </p:cNvSpPr>
            <p:nvPr/>
          </p:nvSpPr>
          <p:spPr bwMode="auto">
            <a:xfrm>
              <a:off x="491" y="1891"/>
              <a:ext cx="373"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a:t>
              </a:r>
              <a:endParaRPr lang="en-GB" sz="1600" b="0">
                <a:solidFill>
                  <a:schemeClr val="tx1"/>
                </a:solidFill>
              </a:endParaRPr>
            </a:p>
          </p:txBody>
        </p:sp>
      </p:grpSp>
      <p:sp>
        <p:nvSpPr>
          <p:cNvPr id="172131" name="Rectangle 1123"/>
          <p:cNvSpPr>
            <a:spLocks noChangeArrowheads="1"/>
          </p:cNvSpPr>
          <p:nvPr/>
        </p:nvSpPr>
        <p:spPr bwMode="auto">
          <a:xfrm>
            <a:off x="8096250" y="2667000"/>
            <a:ext cx="1047750"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30" name="Rectangle 1122"/>
          <p:cNvSpPr>
            <a:spLocks noChangeArrowheads="1"/>
          </p:cNvSpPr>
          <p:nvPr/>
        </p:nvSpPr>
        <p:spPr bwMode="auto">
          <a:xfrm>
            <a:off x="7346950" y="2667000"/>
            <a:ext cx="749300" cy="334963"/>
          </a:xfrm>
          <a:prstGeom prst="rect">
            <a:avLst/>
          </a:prstGeom>
          <a:noFill/>
          <a:ln w="9525" algn="ctr">
            <a:noFill/>
            <a:miter lim="800000"/>
            <a:headEnd/>
            <a:tailEnd/>
          </a:ln>
          <a:effectLst/>
        </p:spPr>
        <p:txBody>
          <a:bodyPr/>
          <a:lstStyle/>
          <a:p>
            <a:pPr algn="l" eaLnBrk="1" hangingPunct="1">
              <a:spcBef>
                <a:spcPct val="20000"/>
              </a:spcBef>
            </a:pPr>
            <a:endParaRPr lang="en-US" sz="1600" b="0">
              <a:solidFill>
                <a:schemeClr val="tx1"/>
              </a:solidFill>
            </a:endParaRPr>
          </a:p>
        </p:txBody>
      </p:sp>
      <p:sp>
        <p:nvSpPr>
          <p:cNvPr id="172129" name="Rectangle 1121"/>
          <p:cNvSpPr>
            <a:spLocks noChangeArrowheads="1"/>
          </p:cNvSpPr>
          <p:nvPr/>
        </p:nvSpPr>
        <p:spPr bwMode="auto">
          <a:xfrm>
            <a:off x="6788150" y="2667000"/>
            <a:ext cx="558800"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8" name="Rectangle 1120"/>
          <p:cNvSpPr>
            <a:spLocks noChangeArrowheads="1"/>
          </p:cNvSpPr>
          <p:nvPr/>
        </p:nvSpPr>
        <p:spPr bwMode="auto">
          <a:xfrm>
            <a:off x="5862638" y="2667000"/>
            <a:ext cx="925512"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7" name="Rectangle 1119"/>
          <p:cNvSpPr>
            <a:spLocks noChangeArrowheads="1"/>
          </p:cNvSpPr>
          <p:nvPr/>
        </p:nvSpPr>
        <p:spPr bwMode="auto">
          <a:xfrm>
            <a:off x="5267325" y="2667000"/>
            <a:ext cx="595313"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15" name="Group 1547"/>
          <p:cNvGrpSpPr>
            <a:grpSpLocks/>
          </p:cNvGrpSpPr>
          <p:nvPr/>
        </p:nvGrpSpPr>
        <p:grpSpPr bwMode="auto">
          <a:xfrm>
            <a:off x="4500563" y="2667000"/>
            <a:ext cx="3595687" cy="669925"/>
            <a:chOff x="2835" y="1680"/>
            <a:chExt cx="2265" cy="422"/>
          </a:xfrm>
        </p:grpSpPr>
        <p:sp>
          <p:nvSpPr>
            <p:cNvPr id="172144" name="Rectangle 1136"/>
            <p:cNvSpPr>
              <a:spLocks noChangeArrowheads="1"/>
            </p:cNvSpPr>
            <p:nvPr/>
          </p:nvSpPr>
          <p:spPr bwMode="auto">
            <a:xfrm>
              <a:off x="4628" y="1891"/>
              <a:ext cx="472"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250</a:t>
              </a:r>
              <a:endParaRPr lang="en-GB" sz="1600" b="0">
                <a:solidFill>
                  <a:schemeClr val="tx1"/>
                </a:solidFill>
              </a:endParaRPr>
            </a:p>
          </p:txBody>
        </p:sp>
        <p:sp>
          <p:nvSpPr>
            <p:cNvPr id="172143" name="Rectangle 1135"/>
            <p:cNvSpPr>
              <a:spLocks noChangeArrowheads="1"/>
            </p:cNvSpPr>
            <p:nvPr/>
          </p:nvSpPr>
          <p:spPr bwMode="auto">
            <a:xfrm>
              <a:off x="4276" y="1891"/>
              <a:ext cx="352"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GL2</a:t>
              </a:r>
              <a:endParaRPr lang="en-GB" sz="1600" b="0">
                <a:solidFill>
                  <a:schemeClr val="tx1"/>
                </a:solidFill>
              </a:endParaRPr>
            </a:p>
          </p:txBody>
        </p:sp>
        <p:sp>
          <p:nvSpPr>
            <p:cNvPr id="172142" name="Rectangle 1134"/>
            <p:cNvSpPr>
              <a:spLocks noChangeArrowheads="1"/>
            </p:cNvSpPr>
            <p:nvPr/>
          </p:nvSpPr>
          <p:spPr bwMode="auto">
            <a:xfrm>
              <a:off x="3693" y="1891"/>
              <a:ext cx="5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Rent</a:t>
              </a:r>
              <a:endParaRPr lang="en-GB" sz="1600" b="0">
                <a:solidFill>
                  <a:schemeClr val="tx1"/>
                </a:solidFill>
              </a:endParaRPr>
            </a:p>
          </p:txBody>
        </p:sp>
        <p:sp>
          <p:nvSpPr>
            <p:cNvPr id="172141" name="Rectangle 1133"/>
            <p:cNvSpPr>
              <a:spLocks noChangeArrowheads="1"/>
            </p:cNvSpPr>
            <p:nvPr/>
          </p:nvSpPr>
          <p:spPr bwMode="auto">
            <a:xfrm>
              <a:off x="3318" y="1891"/>
              <a:ext cx="375"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5</a:t>
              </a:r>
              <a:endParaRPr lang="en-GB" sz="1600" b="0">
                <a:solidFill>
                  <a:schemeClr val="tx1"/>
                </a:solidFill>
              </a:endParaRPr>
            </a:p>
          </p:txBody>
        </p:sp>
        <p:sp>
          <p:nvSpPr>
            <p:cNvPr id="172140" name="Rectangle 1132"/>
            <p:cNvSpPr>
              <a:spLocks noChangeArrowheads="1"/>
            </p:cNvSpPr>
            <p:nvPr/>
          </p:nvSpPr>
          <p:spPr bwMode="auto">
            <a:xfrm>
              <a:off x="2835" y="1891"/>
              <a:ext cx="483"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July</a:t>
              </a:r>
              <a:endParaRPr lang="en-GB" sz="1600" b="0">
                <a:solidFill>
                  <a:schemeClr val="tx1"/>
                </a:solidFill>
              </a:endParaRPr>
            </a:p>
          </p:txBody>
        </p:sp>
        <p:sp>
          <p:nvSpPr>
            <p:cNvPr id="172126" name="Rectangle 1118"/>
            <p:cNvSpPr>
              <a:spLocks noChangeArrowheads="1"/>
            </p:cNvSpPr>
            <p:nvPr/>
          </p:nvSpPr>
          <p:spPr bwMode="auto">
            <a:xfrm>
              <a:off x="2835" y="1680"/>
              <a:ext cx="483" cy="211"/>
            </a:xfrm>
            <a:prstGeom prst="rect">
              <a:avLst/>
            </a:prstGeom>
            <a:noFill/>
            <a:ln w="9525" algn="ctr">
              <a:noFill/>
              <a:miter lim="800000"/>
              <a:headEnd/>
              <a:tailEnd/>
            </a:ln>
            <a:effectLst/>
          </p:spPr>
          <p:txBody>
            <a:bodyPr/>
            <a:lstStyle/>
            <a:p>
              <a:pPr algn="r" eaLnBrk="1" hangingPunct="1">
                <a:spcBef>
                  <a:spcPct val="0"/>
                </a:spcBef>
              </a:pPr>
              <a:r>
                <a:rPr lang="en-GB" sz="1600" b="0" dirty="0">
                  <a:solidFill>
                    <a:schemeClr val="tx1"/>
                  </a:solidFill>
                  <a:latin typeface="Times New Roman" pitchFamily="18" charset="0"/>
                  <a:cs typeface="Times New Roman" pitchFamily="18" charset="0"/>
                </a:rPr>
                <a:t>2000</a:t>
              </a:r>
              <a:endParaRPr lang="en-GB" sz="1600" b="0" dirty="0">
                <a:solidFill>
                  <a:schemeClr val="tx1"/>
                </a:solidFill>
              </a:endParaRPr>
            </a:p>
          </p:txBody>
        </p:sp>
      </p:grpSp>
      <p:sp>
        <p:nvSpPr>
          <p:cNvPr id="172125" name="Rectangle 1117"/>
          <p:cNvSpPr>
            <a:spLocks noChangeArrowheads="1"/>
          </p:cNvSpPr>
          <p:nvPr/>
        </p:nvSpPr>
        <p:spPr bwMode="auto">
          <a:xfrm>
            <a:off x="4252913" y="2667000"/>
            <a:ext cx="247650" cy="334963"/>
          </a:xfrm>
          <a:prstGeom prst="rect">
            <a:avLst/>
          </a:prstGeom>
          <a:noFill/>
          <a:ln w="9525" algn="ctr">
            <a:noFill/>
            <a:miter lim="800000"/>
            <a:headEnd/>
            <a:tailEnd/>
          </a:ln>
          <a:effectLst/>
        </p:spPr>
        <p:txBody>
          <a:bodyPr/>
          <a:lstStyle/>
          <a:p>
            <a:pPr algn="just"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4" name="Rectangle 1116"/>
          <p:cNvSpPr>
            <a:spLocks noChangeArrowheads="1"/>
          </p:cNvSpPr>
          <p:nvPr/>
        </p:nvSpPr>
        <p:spPr bwMode="auto">
          <a:xfrm>
            <a:off x="3503613" y="2667000"/>
            <a:ext cx="749300" cy="334963"/>
          </a:xfrm>
          <a:prstGeom prst="rect">
            <a:avLst/>
          </a:prstGeom>
          <a:noFill/>
          <a:ln w="9525" algn="ctr">
            <a:noFill/>
            <a:miter lim="800000"/>
            <a:headEnd/>
            <a:tailEnd/>
          </a:ln>
          <a:effectLst/>
        </p:spPr>
        <p:txBody>
          <a:bodyPr/>
          <a:lstStyle/>
          <a:p>
            <a:pPr algn="just"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3" name="Rectangle 1115"/>
          <p:cNvSpPr>
            <a:spLocks noChangeArrowheads="1"/>
          </p:cNvSpPr>
          <p:nvPr/>
        </p:nvSpPr>
        <p:spPr bwMode="auto">
          <a:xfrm>
            <a:off x="2859088" y="2667000"/>
            <a:ext cx="644525"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2" name="Rectangle 1114"/>
          <p:cNvSpPr>
            <a:spLocks noChangeArrowheads="1"/>
          </p:cNvSpPr>
          <p:nvPr/>
        </p:nvSpPr>
        <p:spPr bwMode="auto">
          <a:xfrm>
            <a:off x="2297113" y="2667000"/>
            <a:ext cx="561975"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1" name="Rectangle 1113"/>
          <p:cNvSpPr>
            <a:spLocks noChangeArrowheads="1"/>
          </p:cNvSpPr>
          <p:nvPr/>
        </p:nvSpPr>
        <p:spPr bwMode="auto">
          <a:xfrm>
            <a:off x="1371600" y="2667000"/>
            <a:ext cx="92551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120" name="Rectangle 1112"/>
          <p:cNvSpPr>
            <a:spLocks noChangeArrowheads="1"/>
          </p:cNvSpPr>
          <p:nvPr/>
        </p:nvSpPr>
        <p:spPr bwMode="auto">
          <a:xfrm>
            <a:off x="779463" y="2667000"/>
            <a:ext cx="592137" cy="334963"/>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16" name="Group 1544"/>
          <p:cNvGrpSpPr>
            <a:grpSpLocks/>
          </p:cNvGrpSpPr>
          <p:nvPr/>
        </p:nvGrpSpPr>
        <p:grpSpPr bwMode="auto">
          <a:xfrm>
            <a:off x="0" y="2667000"/>
            <a:ext cx="779463" cy="669925"/>
            <a:chOff x="0" y="1680"/>
            <a:chExt cx="491" cy="422"/>
          </a:xfrm>
        </p:grpSpPr>
        <p:sp>
          <p:nvSpPr>
            <p:cNvPr id="172133" name="Rectangle 1125"/>
            <p:cNvSpPr>
              <a:spLocks noChangeArrowheads="1"/>
            </p:cNvSpPr>
            <p:nvPr/>
          </p:nvSpPr>
          <p:spPr bwMode="auto">
            <a:xfrm>
              <a:off x="0" y="1891"/>
              <a:ext cx="491" cy="211"/>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July</a:t>
              </a:r>
              <a:endParaRPr lang="en-GB" sz="1600" b="0">
                <a:solidFill>
                  <a:schemeClr val="tx1"/>
                </a:solidFill>
              </a:endParaRPr>
            </a:p>
          </p:txBody>
        </p:sp>
        <p:sp>
          <p:nvSpPr>
            <p:cNvPr id="172119" name="Rectangle 1111"/>
            <p:cNvSpPr>
              <a:spLocks noChangeArrowheads="1"/>
            </p:cNvSpPr>
            <p:nvPr/>
          </p:nvSpPr>
          <p:spPr bwMode="auto">
            <a:xfrm>
              <a:off x="0" y="1680"/>
              <a:ext cx="491" cy="211"/>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2000</a:t>
              </a:r>
              <a:endParaRPr lang="en-GB" sz="1600" b="0">
                <a:solidFill>
                  <a:schemeClr val="tx1"/>
                </a:solidFill>
              </a:endParaRPr>
            </a:p>
          </p:txBody>
        </p:sp>
      </p:grpSp>
      <p:sp>
        <p:nvSpPr>
          <p:cNvPr id="172111" name="Rectangle 1103"/>
          <p:cNvSpPr>
            <a:spLocks noChangeArrowheads="1"/>
          </p:cNvSpPr>
          <p:nvPr/>
        </p:nvSpPr>
        <p:spPr bwMode="auto">
          <a:xfrm>
            <a:off x="4252913" y="2087563"/>
            <a:ext cx="247650" cy="579437"/>
          </a:xfrm>
          <a:prstGeom prst="rect">
            <a:avLst/>
          </a:prstGeom>
          <a:noFill/>
          <a:ln w="9525" algn="ctr">
            <a:noFill/>
            <a:miter lim="800000"/>
            <a:headEnd/>
            <a:tailEnd/>
          </a:ln>
          <a:effectLst/>
        </p:spPr>
        <p:txBody>
          <a:bodyPr anchor="b"/>
          <a:lstStyle/>
          <a:p>
            <a:pPr algn="l"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sp>
        <p:nvSpPr>
          <p:cNvPr id="172097" name="Rectangle 1089"/>
          <p:cNvSpPr>
            <a:spLocks noChangeArrowheads="1"/>
          </p:cNvSpPr>
          <p:nvPr/>
        </p:nvSpPr>
        <p:spPr bwMode="auto">
          <a:xfrm>
            <a:off x="4252913" y="1752600"/>
            <a:ext cx="247650" cy="334963"/>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 </a:t>
            </a:r>
            <a:endParaRPr lang="en-GB" sz="1600" b="0">
              <a:solidFill>
                <a:schemeClr val="tx1"/>
              </a:solidFill>
            </a:endParaRPr>
          </a:p>
        </p:txBody>
      </p:sp>
      <p:grpSp>
        <p:nvGrpSpPr>
          <p:cNvPr id="17" name="Group 1543"/>
          <p:cNvGrpSpPr>
            <a:grpSpLocks/>
          </p:cNvGrpSpPr>
          <p:nvPr/>
        </p:nvGrpSpPr>
        <p:grpSpPr bwMode="auto">
          <a:xfrm>
            <a:off x="0" y="1752600"/>
            <a:ext cx="9144000" cy="914400"/>
            <a:chOff x="0" y="1104"/>
            <a:chExt cx="5760" cy="576"/>
          </a:xfrm>
        </p:grpSpPr>
        <p:sp>
          <p:nvSpPr>
            <p:cNvPr id="172117" name="Rectangle 1109"/>
            <p:cNvSpPr>
              <a:spLocks noChangeArrowheads="1"/>
            </p:cNvSpPr>
            <p:nvPr/>
          </p:nvSpPr>
          <p:spPr bwMode="auto">
            <a:xfrm>
              <a:off x="5100" y="1296"/>
              <a:ext cx="660" cy="365"/>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Sh.</a:t>
              </a:r>
              <a:endParaRPr lang="en-GB" sz="1600" b="0">
                <a:solidFill>
                  <a:schemeClr val="tx1"/>
                </a:solidFill>
              </a:endParaRPr>
            </a:p>
          </p:txBody>
        </p:sp>
        <p:sp>
          <p:nvSpPr>
            <p:cNvPr id="172116" name="Rectangle 1108"/>
            <p:cNvSpPr>
              <a:spLocks noChangeArrowheads="1"/>
            </p:cNvSpPr>
            <p:nvPr/>
          </p:nvSpPr>
          <p:spPr bwMode="auto">
            <a:xfrm>
              <a:off x="4628" y="1296"/>
              <a:ext cx="472" cy="365"/>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Sh.</a:t>
              </a:r>
              <a:endParaRPr lang="en-GB" sz="1600" b="0">
                <a:solidFill>
                  <a:schemeClr val="tx1"/>
                </a:solidFill>
              </a:endParaRPr>
            </a:p>
          </p:txBody>
        </p:sp>
        <p:sp>
          <p:nvSpPr>
            <p:cNvPr id="172112" name="Rectangle 1104"/>
            <p:cNvSpPr>
              <a:spLocks noChangeArrowheads="1"/>
            </p:cNvSpPr>
            <p:nvPr/>
          </p:nvSpPr>
          <p:spPr bwMode="auto">
            <a:xfrm>
              <a:off x="2835" y="1315"/>
              <a:ext cx="621" cy="365"/>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Month</a:t>
              </a:r>
              <a:endParaRPr lang="en-GB" sz="1600" b="0">
                <a:solidFill>
                  <a:schemeClr val="tx1"/>
                </a:solidFill>
              </a:endParaRPr>
            </a:p>
          </p:txBody>
        </p:sp>
        <p:sp>
          <p:nvSpPr>
            <p:cNvPr id="172110" name="Rectangle 1102"/>
            <p:cNvSpPr>
              <a:spLocks noChangeArrowheads="1"/>
            </p:cNvSpPr>
            <p:nvPr/>
          </p:nvSpPr>
          <p:spPr bwMode="auto">
            <a:xfrm>
              <a:off x="2207" y="1315"/>
              <a:ext cx="472" cy="365"/>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Sh.</a:t>
              </a:r>
              <a:endParaRPr lang="en-GB" sz="1600" b="0">
                <a:solidFill>
                  <a:schemeClr val="tx1"/>
                </a:solidFill>
              </a:endParaRPr>
            </a:p>
          </p:txBody>
        </p:sp>
        <p:sp>
          <p:nvSpPr>
            <p:cNvPr id="172109" name="Rectangle 1101"/>
            <p:cNvSpPr>
              <a:spLocks noChangeArrowheads="1"/>
            </p:cNvSpPr>
            <p:nvPr/>
          </p:nvSpPr>
          <p:spPr bwMode="auto">
            <a:xfrm>
              <a:off x="1801" y="1315"/>
              <a:ext cx="406" cy="365"/>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Sh.</a:t>
              </a:r>
              <a:endParaRPr lang="en-GB" sz="1600" b="0">
                <a:solidFill>
                  <a:schemeClr val="tx1"/>
                </a:solidFill>
              </a:endParaRPr>
            </a:p>
          </p:txBody>
        </p:sp>
        <p:sp>
          <p:nvSpPr>
            <p:cNvPr id="172105" name="Rectangle 1097"/>
            <p:cNvSpPr>
              <a:spLocks noChangeArrowheads="1"/>
            </p:cNvSpPr>
            <p:nvPr/>
          </p:nvSpPr>
          <p:spPr bwMode="auto">
            <a:xfrm>
              <a:off x="0" y="1315"/>
              <a:ext cx="491" cy="365"/>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Month</a:t>
              </a:r>
              <a:endParaRPr lang="en-GB" sz="1600" b="0">
                <a:solidFill>
                  <a:schemeClr val="tx1"/>
                </a:solidFill>
              </a:endParaRPr>
            </a:p>
          </p:txBody>
        </p:sp>
        <p:sp>
          <p:nvSpPr>
            <p:cNvPr id="172103" name="Rectangle 1095"/>
            <p:cNvSpPr>
              <a:spLocks noChangeArrowheads="1"/>
            </p:cNvSpPr>
            <p:nvPr/>
          </p:nvSpPr>
          <p:spPr bwMode="auto">
            <a:xfrm>
              <a:off x="5100" y="1104"/>
              <a:ext cx="660" cy="211"/>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Bank</a:t>
              </a:r>
              <a:endParaRPr lang="en-GB" sz="1600" b="0">
                <a:solidFill>
                  <a:schemeClr val="tx1"/>
                </a:solidFill>
              </a:endParaRPr>
            </a:p>
          </p:txBody>
        </p:sp>
        <p:sp>
          <p:nvSpPr>
            <p:cNvPr id="172102" name="Rectangle 1094"/>
            <p:cNvSpPr>
              <a:spLocks noChangeArrowheads="1"/>
            </p:cNvSpPr>
            <p:nvPr/>
          </p:nvSpPr>
          <p:spPr bwMode="auto">
            <a:xfrm>
              <a:off x="4628" y="1104"/>
              <a:ext cx="472" cy="211"/>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Cash</a:t>
              </a:r>
              <a:endParaRPr lang="en-GB" sz="1600" b="0">
                <a:solidFill>
                  <a:schemeClr val="tx1"/>
                </a:solidFill>
              </a:endParaRPr>
            </a:p>
          </p:txBody>
        </p:sp>
        <p:sp>
          <p:nvSpPr>
            <p:cNvPr id="172101" name="Rectangle 1093"/>
            <p:cNvSpPr>
              <a:spLocks noChangeArrowheads="1"/>
            </p:cNvSpPr>
            <p:nvPr/>
          </p:nvSpPr>
          <p:spPr bwMode="auto">
            <a:xfrm>
              <a:off x="4276" y="1104"/>
              <a:ext cx="352" cy="576"/>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F</a:t>
              </a:r>
              <a:endParaRPr lang="en-GB" sz="1600" b="0">
                <a:solidFill>
                  <a:schemeClr val="tx1"/>
                </a:solidFill>
              </a:endParaRPr>
            </a:p>
          </p:txBody>
        </p:sp>
        <p:sp>
          <p:nvSpPr>
            <p:cNvPr id="172100" name="Rectangle 1092"/>
            <p:cNvSpPr>
              <a:spLocks noChangeArrowheads="1"/>
            </p:cNvSpPr>
            <p:nvPr/>
          </p:nvSpPr>
          <p:spPr bwMode="auto">
            <a:xfrm>
              <a:off x="3693" y="1104"/>
              <a:ext cx="583" cy="576"/>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Partic</a:t>
              </a:r>
              <a:endParaRPr lang="en-GB" sz="1600" b="0">
                <a:solidFill>
                  <a:schemeClr val="tx1"/>
                </a:solidFill>
              </a:endParaRPr>
            </a:p>
          </p:txBody>
        </p:sp>
        <p:sp>
          <p:nvSpPr>
            <p:cNvPr id="172099" name="Rectangle 1091"/>
            <p:cNvSpPr>
              <a:spLocks noChangeArrowheads="1"/>
            </p:cNvSpPr>
            <p:nvPr/>
          </p:nvSpPr>
          <p:spPr bwMode="auto">
            <a:xfrm>
              <a:off x="3318" y="1104"/>
              <a:ext cx="375" cy="576"/>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Date</a:t>
              </a:r>
              <a:endParaRPr lang="en-GB" sz="1600" b="0">
                <a:solidFill>
                  <a:schemeClr val="tx1"/>
                </a:solidFill>
              </a:endParaRPr>
            </a:p>
          </p:txBody>
        </p:sp>
        <p:sp>
          <p:nvSpPr>
            <p:cNvPr id="172098" name="Rectangle 1090"/>
            <p:cNvSpPr>
              <a:spLocks noChangeArrowheads="1"/>
            </p:cNvSpPr>
            <p:nvPr/>
          </p:nvSpPr>
          <p:spPr bwMode="auto">
            <a:xfrm>
              <a:off x="2835" y="1104"/>
              <a:ext cx="483" cy="211"/>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Year</a:t>
              </a:r>
              <a:endParaRPr lang="en-GB" sz="1600" b="0">
                <a:solidFill>
                  <a:schemeClr val="tx1"/>
                </a:solidFill>
              </a:endParaRPr>
            </a:p>
          </p:txBody>
        </p:sp>
        <p:sp>
          <p:nvSpPr>
            <p:cNvPr id="172096" name="Rectangle 1088"/>
            <p:cNvSpPr>
              <a:spLocks noChangeArrowheads="1"/>
            </p:cNvSpPr>
            <p:nvPr/>
          </p:nvSpPr>
          <p:spPr bwMode="auto">
            <a:xfrm>
              <a:off x="2207" y="1104"/>
              <a:ext cx="472" cy="211"/>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Bank</a:t>
              </a:r>
              <a:endParaRPr lang="en-GB" sz="1600" b="0">
                <a:solidFill>
                  <a:schemeClr val="tx1"/>
                </a:solidFill>
              </a:endParaRPr>
            </a:p>
          </p:txBody>
        </p:sp>
        <p:sp>
          <p:nvSpPr>
            <p:cNvPr id="172095" name="Rectangle 1087"/>
            <p:cNvSpPr>
              <a:spLocks noChangeArrowheads="1"/>
            </p:cNvSpPr>
            <p:nvPr/>
          </p:nvSpPr>
          <p:spPr bwMode="auto">
            <a:xfrm>
              <a:off x="1801" y="1104"/>
              <a:ext cx="406" cy="211"/>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Cash</a:t>
              </a:r>
              <a:endParaRPr lang="en-GB" sz="1600" b="0">
                <a:solidFill>
                  <a:schemeClr val="tx1"/>
                </a:solidFill>
              </a:endParaRPr>
            </a:p>
          </p:txBody>
        </p:sp>
        <p:sp>
          <p:nvSpPr>
            <p:cNvPr id="172094" name="Rectangle 1086"/>
            <p:cNvSpPr>
              <a:spLocks noChangeArrowheads="1"/>
            </p:cNvSpPr>
            <p:nvPr/>
          </p:nvSpPr>
          <p:spPr bwMode="auto">
            <a:xfrm>
              <a:off x="1447" y="1104"/>
              <a:ext cx="354" cy="576"/>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F</a:t>
              </a:r>
              <a:endParaRPr lang="en-GB" sz="1600" b="0">
                <a:solidFill>
                  <a:schemeClr val="tx1"/>
                </a:solidFill>
              </a:endParaRPr>
            </a:p>
          </p:txBody>
        </p:sp>
        <p:sp>
          <p:nvSpPr>
            <p:cNvPr id="172093" name="Rectangle 1085"/>
            <p:cNvSpPr>
              <a:spLocks noChangeArrowheads="1"/>
            </p:cNvSpPr>
            <p:nvPr/>
          </p:nvSpPr>
          <p:spPr bwMode="auto">
            <a:xfrm>
              <a:off x="864" y="1104"/>
              <a:ext cx="583" cy="576"/>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Partic</a:t>
              </a:r>
              <a:endParaRPr lang="en-GB" sz="1600" b="0">
                <a:solidFill>
                  <a:schemeClr val="tx1"/>
                </a:solidFill>
              </a:endParaRPr>
            </a:p>
          </p:txBody>
        </p:sp>
        <p:sp>
          <p:nvSpPr>
            <p:cNvPr id="172092" name="Rectangle 1084"/>
            <p:cNvSpPr>
              <a:spLocks noChangeArrowheads="1"/>
            </p:cNvSpPr>
            <p:nvPr/>
          </p:nvSpPr>
          <p:spPr bwMode="auto">
            <a:xfrm>
              <a:off x="491" y="1104"/>
              <a:ext cx="373" cy="576"/>
            </a:xfrm>
            <a:prstGeom prst="rect">
              <a:avLst/>
            </a:prstGeom>
            <a:noFill/>
            <a:ln w="9525" algn="ctr">
              <a:noFill/>
              <a:miter lim="800000"/>
              <a:headEnd/>
              <a:tailEnd/>
            </a:ln>
            <a:effectLst/>
          </p:spPr>
          <p:txBody>
            <a:bodyPr/>
            <a:lstStyle/>
            <a:p>
              <a:pPr eaLnBrk="1" hangingPunct="1">
                <a:spcBef>
                  <a:spcPct val="0"/>
                </a:spcBef>
              </a:pPr>
              <a:r>
                <a:rPr lang="en-GB" sz="1600">
                  <a:solidFill>
                    <a:schemeClr val="tx1"/>
                  </a:solidFill>
                  <a:latin typeface="Times New Roman" pitchFamily="18" charset="0"/>
                  <a:cs typeface="Times New Roman" pitchFamily="18" charset="0"/>
                </a:rPr>
                <a:t>Date</a:t>
              </a:r>
              <a:endParaRPr lang="en-GB" sz="1600" b="0">
                <a:solidFill>
                  <a:schemeClr val="tx1"/>
                </a:solidFill>
              </a:endParaRPr>
            </a:p>
          </p:txBody>
        </p:sp>
        <p:sp>
          <p:nvSpPr>
            <p:cNvPr id="172091" name="Rectangle 1083"/>
            <p:cNvSpPr>
              <a:spLocks noChangeArrowheads="1"/>
            </p:cNvSpPr>
            <p:nvPr/>
          </p:nvSpPr>
          <p:spPr bwMode="auto">
            <a:xfrm>
              <a:off x="0" y="1104"/>
              <a:ext cx="491" cy="211"/>
            </a:xfrm>
            <a:prstGeom prst="rect">
              <a:avLst/>
            </a:prstGeom>
            <a:noFill/>
            <a:ln w="9525" algn="ctr">
              <a:noFill/>
              <a:miter lim="800000"/>
              <a:headEnd/>
              <a:tailEnd/>
            </a:ln>
            <a:effectLst/>
          </p:spPr>
          <p:txBody>
            <a:bodyPr/>
            <a:lstStyle/>
            <a:p>
              <a:pPr algn="l" eaLnBrk="1" hangingPunct="1">
                <a:spcBef>
                  <a:spcPct val="0"/>
                </a:spcBef>
              </a:pPr>
              <a:r>
                <a:rPr lang="en-GB" sz="1600">
                  <a:solidFill>
                    <a:schemeClr val="tx1"/>
                  </a:solidFill>
                  <a:latin typeface="Times New Roman" pitchFamily="18" charset="0"/>
                  <a:cs typeface="Times New Roman" pitchFamily="18" charset="0"/>
                </a:rPr>
                <a:t>Year</a:t>
              </a:r>
              <a:endParaRPr lang="en-GB" sz="1600" b="0">
                <a:solidFill>
                  <a:schemeClr val="tx1"/>
                </a:solidFill>
              </a:endParaRPr>
            </a:p>
          </p:txBody>
        </p:sp>
      </p:grpSp>
      <p:sp>
        <p:nvSpPr>
          <p:cNvPr id="172245" name="Line 1237"/>
          <p:cNvSpPr>
            <a:spLocks noChangeShapeType="1"/>
          </p:cNvSpPr>
          <p:nvPr/>
        </p:nvSpPr>
        <p:spPr bwMode="auto">
          <a:xfrm>
            <a:off x="0" y="1752600"/>
            <a:ext cx="9144000" cy="0"/>
          </a:xfrm>
          <a:prstGeom prst="line">
            <a:avLst/>
          </a:prstGeom>
          <a:noFill/>
          <a:ln w="12700" cap="rnd">
            <a:solidFill>
              <a:srgbClr val="000000"/>
            </a:solidFill>
            <a:round/>
            <a:headEnd/>
            <a:tailEnd/>
          </a:ln>
          <a:effectLst/>
        </p:spPr>
        <p:txBody>
          <a:bodyPr>
            <a:spAutoFit/>
          </a:bodyPr>
          <a:lstStyle/>
          <a:p>
            <a:endParaRPr lang="en-US"/>
          </a:p>
        </p:txBody>
      </p:sp>
      <p:sp>
        <p:nvSpPr>
          <p:cNvPr id="172246" name="Line 1238"/>
          <p:cNvSpPr>
            <a:spLocks noChangeShapeType="1"/>
          </p:cNvSpPr>
          <p:nvPr/>
        </p:nvSpPr>
        <p:spPr bwMode="auto">
          <a:xfrm>
            <a:off x="0" y="5681663"/>
            <a:ext cx="9144000" cy="0"/>
          </a:xfrm>
          <a:prstGeom prst="line">
            <a:avLst/>
          </a:prstGeom>
          <a:noFill/>
          <a:ln w="9525">
            <a:noFill/>
            <a:round/>
            <a:headEnd/>
            <a:tailEnd/>
          </a:ln>
          <a:effectLst>
            <a:outerShdw dist="107763" dir="2700000" algn="ctr" rotWithShape="0">
              <a:schemeClr val="bg2"/>
            </a:outerShdw>
          </a:effectLst>
        </p:spPr>
        <p:txBody>
          <a:bodyPr>
            <a:spAutoFit/>
          </a:bodyPr>
          <a:lstStyle/>
          <a:p>
            <a:endParaRPr lang="en-US"/>
          </a:p>
        </p:txBody>
      </p:sp>
      <p:sp>
        <p:nvSpPr>
          <p:cNvPr id="172247" name="Line 1239"/>
          <p:cNvSpPr>
            <a:spLocks noChangeShapeType="1"/>
          </p:cNvSpPr>
          <p:nvPr/>
        </p:nvSpPr>
        <p:spPr bwMode="auto">
          <a:xfrm>
            <a:off x="0" y="1752600"/>
            <a:ext cx="0" cy="3929063"/>
          </a:xfrm>
          <a:prstGeom prst="line">
            <a:avLst/>
          </a:prstGeom>
          <a:noFill/>
          <a:ln w="9525">
            <a:noFill/>
            <a:round/>
            <a:headEnd/>
            <a:tailEnd/>
          </a:ln>
          <a:effectLst>
            <a:outerShdw dist="107763" dir="2700000" algn="ctr" rotWithShape="0">
              <a:schemeClr val="bg2"/>
            </a:outerShdw>
          </a:effectLst>
        </p:spPr>
        <p:txBody>
          <a:bodyPr>
            <a:spAutoFit/>
          </a:bodyPr>
          <a:lstStyle/>
          <a:p>
            <a:endParaRPr lang="en-US"/>
          </a:p>
        </p:txBody>
      </p:sp>
      <p:sp>
        <p:nvSpPr>
          <p:cNvPr id="172248" name="Line 1240"/>
          <p:cNvSpPr>
            <a:spLocks noChangeShapeType="1"/>
          </p:cNvSpPr>
          <p:nvPr/>
        </p:nvSpPr>
        <p:spPr bwMode="auto">
          <a:xfrm>
            <a:off x="9144000" y="1752600"/>
            <a:ext cx="0" cy="3929063"/>
          </a:xfrm>
          <a:prstGeom prst="line">
            <a:avLst/>
          </a:prstGeom>
          <a:noFill/>
          <a:ln w="9525">
            <a:noFill/>
            <a:round/>
            <a:headEnd/>
            <a:tailEnd/>
          </a:ln>
          <a:effectLst>
            <a:outerShdw dist="107763" dir="2700000" algn="ctr" rotWithShape="0">
              <a:schemeClr val="bg2"/>
            </a:outerShdw>
          </a:effectLst>
        </p:spPr>
        <p:txBody>
          <a:bodyPr>
            <a:spAutoFit/>
          </a:bodyPr>
          <a:lstStyle/>
          <a:p>
            <a:endParaRPr lang="en-US"/>
          </a:p>
        </p:txBody>
      </p:sp>
      <p:sp>
        <p:nvSpPr>
          <p:cNvPr id="172251" name="Line 1243"/>
          <p:cNvSpPr>
            <a:spLocks noChangeShapeType="1"/>
          </p:cNvSpPr>
          <p:nvPr/>
        </p:nvSpPr>
        <p:spPr bwMode="auto">
          <a:xfrm flipH="1">
            <a:off x="762000" y="1752600"/>
            <a:ext cx="17463" cy="4343400"/>
          </a:xfrm>
          <a:prstGeom prst="line">
            <a:avLst/>
          </a:prstGeom>
          <a:noFill/>
          <a:ln w="12700" cap="rnd">
            <a:solidFill>
              <a:srgbClr val="000000"/>
            </a:solidFill>
            <a:round/>
            <a:headEnd/>
            <a:tailEnd/>
          </a:ln>
          <a:effectLst/>
        </p:spPr>
        <p:txBody>
          <a:bodyPr>
            <a:spAutoFit/>
          </a:bodyPr>
          <a:lstStyle/>
          <a:p>
            <a:endParaRPr lang="en-US"/>
          </a:p>
        </p:txBody>
      </p:sp>
      <p:sp>
        <p:nvSpPr>
          <p:cNvPr id="172254" name="Line 1246"/>
          <p:cNvSpPr>
            <a:spLocks noChangeShapeType="1"/>
          </p:cNvSpPr>
          <p:nvPr/>
        </p:nvSpPr>
        <p:spPr bwMode="auto">
          <a:xfrm>
            <a:off x="1371600" y="1752600"/>
            <a:ext cx="0" cy="4343400"/>
          </a:xfrm>
          <a:prstGeom prst="line">
            <a:avLst/>
          </a:prstGeom>
          <a:noFill/>
          <a:ln w="12700" cap="rnd">
            <a:solidFill>
              <a:srgbClr val="000000"/>
            </a:solidFill>
            <a:round/>
            <a:headEnd/>
            <a:tailEnd/>
          </a:ln>
          <a:effectLst/>
        </p:spPr>
        <p:txBody>
          <a:bodyPr>
            <a:spAutoFit/>
          </a:bodyPr>
          <a:lstStyle/>
          <a:p>
            <a:endParaRPr lang="en-US"/>
          </a:p>
        </p:txBody>
      </p:sp>
      <p:sp>
        <p:nvSpPr>
          <p:cNvPr id="172255" name="Line 1247"/>
          <p:cNvSpPr>
            <a:spLocks noChangeShapeType="1"/>
          </p:cNvSpPr>
          <p:nvPr/>
        </p:nvSpPr>
        <p:spPr bwMode="auto">
          <a:xfrm flipH="1">
            <a:off x="2286000" y="1752600"/>
            <a:ext cx="11113" cy="4343400"/>
          </a:xfrm>
          <a:prstGeom prst="line">
            <a:avLst/>
          </a:prstGeom>
          <a:noFill/>
          <a:ln w="12700" cap="rnd">
            <a:solidFill>
              <a:srgbClr val="000000"/>
            </a:solidFill>
            <a:round/>
            <a:headEnd/>
            <a:tailEnd/>
          </a:ln>
          <a:effectLst/>
        </p:spPr>
        <p:txBody>
          <a:bodyPr>
            <a:spAutoFit/>
          </a:bodyPr>
          <a:lstStyle/>
          <a:p>
            <a:endParaRPr lang="en-US"/>
          </a:p>
        </p:txBody>
      </p:sp>
      <p:sp>
        <p:nvSpPr>
          <p:cNvPr id="172261" name="Line 1253"/>
          <p:cNvSpPr>
            <a:spLocks noChangeShapeType="1"/>
          </p:cNvSpPr>
          <p:nvPr/>
        </p:nvSpPr>
        <p:spPr bwMode="auto">
          <a:xfrm flipH="1">
            <a:off x="2819400" y="1752600"/>
            <a:ext cx="39688" cy="4343400"/>
          </a:xfrm>
          <a:prstGeom prst="line">
            <a:avLst/>
          </a:prstGeom>
          <a:noFill/>
          <a:ln w="12700" cap="rnd">
            <a:solidFill>
              <a:srgbClr val="000000"/>
            </a:solidFill>
            <a:round/>
            <a:headEnd/>
            <a:tailEnd/>
          </a:ln>
          <a:effectLst/>
        </p:spPr>
        <p:txBody>
          <a:bodyPr>
            <a:spAutoFit/>
          </a:bodyPr>
          <a:lstStyle/>
          <a:p>
            <a:endParaRPr lang="en-US"/>
          </a:p>
        </p:txBody>
      </p:sp>
      <p:sp>
        <p:nvSpPr>
          <p:cNvPr id="172265" name="Line 1257"/>
          <p:cNvSpPr>
            <a:spLocks noChangeShapeType="1"/>
          </p:cNvSpPr>
          <p:nvPr/>
        </p:nvSpPr>
        <p:spPr bwMode="auto">
          <a:xfrm>
            <a:off x="3503613" y="1752600"/>
            <a:ext cx="1587" cy="4267200"/>
          </a:xfrm>
          <a:prstGeom prst="line">
            <a:avLst/>
          </a:prstGeom>
          <a:noFill/>
          <a:ln w="12700" cap="rnd">
            <a:solidFill>
              <a:srgbClr val="000000"/>
            </a:solidFill>
            <a:round/>
            <a:headEnd/>
            <a:tailEnd/>
          </a:ln>
          <a:effectLst/>
        </p:spPr>
        <p:txBody>
          <a:bodyPr>
            <a:spAutoFit/>
          </a:bodyPr>
          <a:lstStyle/>
          <a:p>
            <a:endParaRPr lang="en-US"/>
          </a:p>
        </p:txBody>
      </p:sp>
      <p:sp>
        <p:nvSpPr>
          <p:cNvPr id="172267" name="Line 1259"/>
          <p:cNvSpPr>
            <a:spLocks noChangeShapeType="1"/>
          </p:cNvSpPr>
          <p:nvPr/>
        </p:nvSpPr>
        <p:spPr bwMode="auto">
          <a:xfrm>
            <a:off x="4252913" y="1752600"/>
            <a:ext cx="14287" cy="4191000"/>
          </a:xfrm>
          <a:prstGeom prst="line">
            <a:avLst/>
          </a:prstGeom>
          <a:noFill/>
          <a:ln w="12700" cap="rnd">
            <a:solidFill>
              <a:srgbClr val="000000"/>
            </a:solidFill>
            <a:round/>
            <a:headEnd/>
            <a:tailEnd/>
          </a:ln>
          <a:effectLst/>
        </p:spPr>
        <p:txBody>
          <a:bodyPr>
            <a:spAutoFit/>
          </a:bodyPr>
          <a:lstStyle/>
          <a:p>
            <a:endParaRPr lang="en-US"/>
          </a:p>
        </p:txBody>
      </p:sp>
      <p:sp>
        <p:nvSpPr>
          <p:cNvPr id="172269" name="Line 1261"/>
          <p:cNvSpPr>
            <a:spLocks noChangeShapeType="1"/>
          </p:cNvSpPr>
          <p:nvPr/>
        </p:nvSpPr>
        <p:spPr bwMode="auto">
          <a:xfrm flipH="1">
            <a:off x="4495800" y="1752600"/>
            <a:ext cx="4763" cy="4191000"/>
          </a:xfrm>
          <a:prstGeom prst="line">
            <a:avLst/>
          </a:prstGeom>
          <a:noFill/>
          <a:ln w="12700" cap="rnd">
            <a:solidFill>
              <a:srgbClr val="000000"/>
            </a:solidFill>
            <a:round/>
            <a:headEnd/>
            <a:tailEnd/>
          </a:ln>
          <a:effectLst/>
        </p:spPr>
        <p:txBody>
          <a:bodyPr>
            <a:spAutoFit/>
          </a:bodyPr>
          <a:lstStyle/>
          <a:p>
            <a:endParaRPr lang="en-US"/>
          </a:p>
        </p:txBody>
      </p:sp>
      <p:sp>
        <p:nvSpPr>
          <p:cNvPr id="172271" name="Line 1263"/>
          <p:cNvSpPr>
            <a:spLocks noChangeShapeType="1"/>
          </p:cNvSpPr>
          <p:nvPr/>
        </p:nvSpPr>
        <p:spPr bwMode="auto">
          <a:xfrm>
            <a:off x="5334000" y="1752600"/>
            <a:ext cx="0" cy="4191000"/>
          </a:xfrm>
          <a:prstGeom prst="line">
            <a:avLst/>
          </a:prstGeom>
          <a:noFill/>
          <a:ln w="12700" cap="rnd">
            <a:solidFill>
              <a:srgbClr val="000000"/>
            </a:solidFill>
            <a:round/>
            <a:headEnd/>
            <a:tailEnd/>
          </a:ln>
          <a:effectLst/>
        </p:spPr>
        <p:txBody>
          <a:bodyPr>
            <a:spAutoFit/>
          </a:bodyPr>
          <a:lstStyle/>
          <a:p>
            <a:endParaRPr lang="en-US"/>
          </a:p>
        </p:txBody>
      </p:sp>
      <p:sp>
        <p:nvSpPr>
          <p:cNvPr id="172274" name="Line 1266"/>
          <p:cNvSpPr>
            <a:spLocks noChangeShapeType="1"/>
          </p:cNvSpPr>
          <p:nvPr/>
        </p:nvSpPr>
        <p:spPr bwMode="auto">
          <a:xfrm>
            <a:off x="5862638" y="1752600"/>
            <a:ext cx="4762" cy="4191000"/>
          </a:xfrm>
          <a:prstGeom prst="line">
            <a:avLst/>
          </a:prstGeom>
          <a:noFill/>
          <a:ln w="12700" cap="rnd">
            <a:solidFill>
              <a:srgbClr val="000000"/>
            </a:solidFill>
            <a:round/>
            <a:headEnd/>
            <a:tailEnd/>
          </a:ln>
          <a:effectLst/>
        </p:spPr>
        <p:txBody>
          <a:bodyPr>
            <a:spAutoFit/>
          </a:bodyPr>
          <a:lstStyle/>
          <a:p>
            <a:endParaRPr lang="en-US"/>
          </a:p>
        </p:txBody>
      </p:sp>
      <p:sp>
        <p:nvSpPr>
          <p:cNvPr id="172275" name="Line 1267"/>
          <p:cNvSpPr>
            <a:spLocks noChangeShapeType="1"/>
          </p:cNvSpPr>
          <p:nvPr/>
        </p:nvSpPr>
        <p:spPr bwMode="auto">
          <a:xfrm flipH="1">
            <a:off x="6781800" y="1752600"/>
            <a:ext cx="6350" cy="4267200"/>
          </a:xfrm>
          <a:prstGeom prst="line">
            <a:avLst/>
          </a:prstGeom>
          <a:noFill/>
          <a:ln w="12700" cap="rnd">
            <a:solidFill>
              <a:srgbClr val="000000"/>
            </a:solidFill>
            <a:round/>
            <a:headEnd/>
            <a:tailEnd/>
          </a:ln>
          <a:effectLst/>
        </p:spPr>
        <p:txBody>
          <a:bodyPr>
            <a:spAutoFit/>
          </a:bodyPr>
          <a:lstStyle/>
          <a:p>
            <a:endParaRPr lang="en-US"/>
          </a:p>
        </p:txBody>
      </p:sp>
      <p:sp>
        <p:nvSpPr>
          <p:cNvPr id="172281" name="Line 1273"/>
          <p:cNvSpPr>
            <a:spLocks noChangeShapeType="1"/>
          </p:cNvSpPr>
          <p:nvPr/>
        </p:nvSpPr>
        <p:spPr bwMode="auto">
          <a:xfrm>
            <a:off x="7346950" y="1752600"/>
            <a:ext cx="44450" cy="4191000"/>
          </a:xfrm>
          <a:prstGeom prst="line">
            <a:avLst/>
          </a:prstGeom>
          <a:noFill/>
          <a:ln w="12700" cap="rnd">
            <a:solidFill>
              <a:srgbClr val="000000"/>
            </a:solidFill>
            <a:round/>
            <a:headEnd/>
            <a:tailEnd/>
          </a:ln>
          <a:effectLst/>
        </p:spPr>
        <p:txBody>
          <a:bodyPr>
            <a:spAutoFit/>
          </a:bodyPr>
          <a:lstStyle/>
          <a:p>
            <a:endParaRPr lang="en-US"/>
          </a:p>
        </p:txBody>
      </p:sp>
      <p:sp>
        <p:nvSpPr>
          <p:cNvPr id="172286" name="Line 1278"/>
          <p:cNvSpPr>
            <a:spLocks noChangeShapeType="1"/>
          </p:cNvSpPr>
          <p:nvPr/>
        </p:nvSpPr>
        <p:spPr bwMode="auto">
          <a:xfrm flipH="1">
            <a:off x="8077200" y="1752600"/>
            <a:ext cx="19050" cy="4191000"/>
          </a:xfrm>
          <a:prstGeom prst="line">
            <a:avLst/>
          </a:prstGeom>
          <a:noFill/>
          <a:ln w="12700" cap="rnd">
            <a:solidFill>
              <a:srgbClr val="000000"/>
            </a:solidFill>
            <a:round/>
            <a:headEnd/>
            <a:tailEnd/>
          </a:ln>
          <a:effectLst/>
        </p:spPr>
        <p:txBody>
          <a:bodyPr>
            <a:spAutoFit/>
          </a:bodyPr>
          <a:lstStyle/>
          <a:p>
            <a:endParaRPr lang="en-US"/>
          </a:p>
        </p:txBody>
      </p:sp>
      <p:sp>
        <p:nvSpPr>
          <p:cNvPr id="172287" name="Line 1279"/>
          <p:cNvSpPr>
            <a:spLocks noChangeShapeType="1"/>
          </p:cNvSpPr>
          <p:nvPr/>
        </p:nvSpPr>
        <p:spPr bwMode="auto">
          <a:xfrm>
            <a:off x="0" y="2667000"/>
            <a:ext cx="9144000" cy="0"/>
          </a:xfrm>
          <a:prstGeom prst="line">
            <a:avLst/>
          </a:prstGeom>
          <a:noFill/>
          <a:ln w="12700" cap="rnd">
            <a:solidFill>
              <a:srgbClr val="000000"/>
            </a:solidFill>
            <a:round/>
            <a:headEnd/>
            <a:tailEnd/>
          </a:ln>
          <a:effectLst/>
        </p:spPr>
        <p:txBody>
          <a:bodyPr>
            <a:spAutoFit/>
          </a:bodyPr>
          <a:lstStyle/>
          <a:p>
            <a:endParaRPr lang="en-US"/>
          </a:p>
        </p:txBody>
      </p:sp>
      <p:sp>
        <p:nvSpPr>
          <p:cNvPr id="172488" name="Line 1480"/>
          <p:cNvSpPr>
            <a:spLocks noChangeShapeType="1"/>
          </p:cNvSpPr>
          <p:nvPr/>
        </p:nvSpPr>
        <p:spPr bwMode="auto">
          <a:xfrm>
            <a:off x="2859088" y="5346700"/>
            <a:ext cx="1393825" cy="0"/>
          </a:xfrm>
          <a:prstGeom prst="line">
            <a:avLst/>
          </a:prstGeom>
          <a:noFill/>
          <a:ln w="25400" cap="rnd">
            <a:solidFill>
              <a:srgbClr val="000000"/>
            </a:solidFill>
            <a:round/>
            <a:headEnd/>
            <a:tailEnd/>
          </a:ln>
          <a:effectLst/>
        </p:spPr>
        <p:txBody>
          <a:bodyPr>
            <a:spAutoFit/>
          </a:bodyPr>
          <a:lstStyle/>
          <a:p>
            <a:endParaRPr lang="en-US"/>
          </a:p>
        </p:txBody>
      </p:sp>
      <p:sp>
        <p:nvSpPr>
          <p:cNvPr id="172506" name="Line 1498"/>
          <p:cNvSpPr>
            <a:spLocks noChangeShapeType="1"/>
          </p:cNvSpPr>
          <p:nvPr/>
        </p:nvSpPr>
        <p:spPr bwMode="auto">
          <a:xfrm>
            <a:off x="7346950" y="5346700"/>
            <a:ext cx="1498600" cy="0"/>
          </a:xfrm>
          <a:prstGeom prst="line">
            <a:avLst/>
          </a:prstGeom>
          <a:noFill/>
          <a:ln w="25400" cap="rnd">
            <a:solidFill>
              <a:srgbClr val="000000"/>
            </a:solidFill>
            <a:round/>
            <a:headEnd/>
            <a:tailEnd/>
          </a:ln>
          <a:effectLst/>
        </p:spPr>
        <p:txBody>
          <a:bodyPr>
            <a:spAutoFit/>
          </a:bodyPr>
          <a:lstStyle/>
          <a:p>
            <a:endParaRPr lang="en-US"/>
          </a:p>
        </p:txBody>
      </p:sp>
      <p:sp>
        <p:nvSpPr>
          <p:cNvPr id="172575" name="Rectangle 1567"/>
          <p:cNvSpPr>
            <a:spLocks noChangeArrowheads="1"/>
          </p:cNvSpPr>
          <p:nvPr/>
        </p:nvSpPr>
        <p:spPr bwMode="auto">
          <a:xfrm>
            <a:off x="3514725" y="5684838"/>
            <a:ext cx="74930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8,300</a:t>
            </a:r>
            <a:endParaRPr lang="en-GB" sz="1600" b="0">
              <a:solidFill>
                <a:schemeClr val="tx1"/>
              </a:solidFill>
            </a:endParaRPr>
          </a:p>
        </p:txBody>
      </p:sp>
      <p:sp>
        <p:nvSpPr>
          <p:cNvPr id="172576" name="Rectangle 1568"/>
          <p:cNvSpPr>
            <a:spLocks noChangeArrowheads="1"/>
          </p:cNvSpPr>
          <p:nvPr/>
        </p:nvSpPr>
        <p:spPr bwMode="auto">
          <a:xfrm>
            <a:off x="2765425" y="5684838"/>
            <a:ext cx="749300"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250</a:t>
            </a:r>
            <a:endParaRPr lang="en-GB" sz="1600" b="0">
              <a:solidFill>
                <a:schemeClr val="tx1"/>
              </a:solidFill>
            </a:endParaRPr>
          </a:p>
        </p:txBody>
      </p:sp>
      <p:sp>
        <p:nvSpPr>
          <p:cNvPr id="172577" name="Rectangle 1569"/>
          <p:cNvSpPr>
            <a:spLocks noChangeArrowheads="1"/>
          </p:cNvSpPr>
          <p:nvPr/>
        </p:nvSpPr>
        <p:spPr bwMode="auto">
          <a:xfrm>
            <a:off x="2336800" y="5684838"/>
            <a:ext cx="558800"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b/f</a:t>
            </a:r>
            <a:endParaRPr lang="en-GB" sz="1600" b="0">
              <a:solidFill>
                <a:schemeClr val="tx1"/>
              </a:solidFill>
            </a:endParaRPr>
          </a:p>
        </p:txBody>
      </p:sp>
      <p:sp>
        <p:nvSpPr>
          <p:cNvPr id="172578" name="Rectangle 1570"/>
          <p:cNvSpPr>
            <a:spLocks noChangeArrowheads="1"/>
          </p:cNvSpPr>
          <p:nvPr/>
        </p:nvSpPr>
        <p:spPr bwMode="auto">
          <a:xfrm>
            <a:off x="1281113" y="5684838"/>
            <a:ext cx="925512" cy="334962"/>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Balances</a:t>
            </a:r>
            <a:endParaRPr lang="en-GB" sz="1600" b="0">
              <a:solidFill>
                <a:schemeClr val="tx1"/>
              </a:solidFill>
            </a:endParaRPr>
          </a:p>
        </p:txBody>
      </p:sp>
      <p:sp>
        <p:nvSpPr>
          <p:cNvPr id="172579" name="Rectangle 1571"/>
          <p:cNvSpPr>
            <a:spLocks noChangeArrowheads="1"/>
          </p:cNvSpPr>
          <p:nvPr/>
        </p:nvSpPr>
        <p:spPr bwMode="auto">
          <a:xfrm>
            <a:off x="685800" y="5684838"/>
            <a:ext cx="595313" cy="334962"/>
          </a:xfrm>
          <a:prstGeom prst="rect">
            <a:avLst/>
          </a:prstGeom>
          <a:noFill/>
          <a:ln w="9525" algn="ctr">
            <a:noFill/>
            <a:miter lim="800000"/>
            <a:headEnd/>
            <a:tailEnd/>
          </a:ln>
          <a:effectLst/>
        </p:spPr>
        <p:txBody>
          <a:bodyPr/>
          <a:lstStyle/>
          <a:p>
            <a:pPr algn="r" eaLnBrk="1" hangingPunct="1">
              <a:spcBef>
                <a:spcPct val="0"/>
              </a:spcBef>
            </a:pPr>
            <a:r>
              <a:rPr lang="en-GB" sz="1600" b="0">
                <a:solidFill>
                  <a:schemeClr val="tx1"/>
                </a:solidFill>
                <a:latin typeface="Times New Roman" pitchFamily="18" charset="0"/>
                <a:cs typeface="Times New Roman" pitchFamily="18" charset="0"/>
              </a:rPr>
              <a:t>1</a:t>
            </a:r>
            <a:endParaRPr lang="en-GB" sz="1600" b="0">
              <a:solidFill>
                <a:schemeClr val="tx1"/>
              </a:solidFill>
            </a:endParaRPr>
          </a:p>
        </p:txBody>
      </p:sp>
      <p:sp>
        <p:nvSpPr>
          <p:cNvPr id="172580" name="Rectangle 1572"/>
          <p:cNvSpPr>
            <a:spLocks noChangeArrowheads="1"/>
          </p:cNvSpPr>
          <p:nvPr/>
        </p:nvSpPr>
        <p:spPr bwMode="auto">
          <a:xfrm>
            <a:off x="-11113" y="5715000"/>
            <a:ext cx="925513" cy="334963"/>
          </a:xfrm>
          <a:prstGeom prst="rect">
            <a:avLst/>
          </a:prstGeom>
          <a:noFill/>
          <a:ln w="9525" algn="ctr">
            <a:noFill/>
            <a:miter lim="800000"/>
            <a:headEnd/>
            <a:tailEnd/>
          </a:ln>
          <a:effectLst/>
        </p:spPr>
        <p:txBody>
          <a:bodyPr/>
          <a:lstStyle/>
          <a:p>
            <a:pPr algn="l" eaLnBrk="1" hangingPunct="1">
              <a:spcBef>
                <a:spcPct val="0"/>
              </a:spcBef>
            </a:pPr>
            <a:r>
              <a:rPr lang="en-GB" sz="1600" b="0">
                <a:solidFill>
                  <a:schemeClr val="tx1"/>
                </a:solidFill>
                <a:latin typeface="Times New Roman" pitchFamily="18" charset="0"/>
                <a:cs typeface="Times New Roman" pitchFamily="18" charset="0"/>
              </a:rPr>
              <a:t>August</a:t>
            </a:r>
            <a:endParaRPr lang="en-GB" sz="1600" b="0">
              <a:solidFill>
                <a:schemeClr val="tx1"/>
              </a:solidFill>
            </a:endParaRPr>
          </a:p>
        </p:txBody>
      </p:sp>
      <p:sp>
        <p:nvSpPr>
          <p:cNvPr id="172581" name="Line 1573"/>
          <p:cNvSpPr>
            <a:spLocks noChangeShapeType="1"/>
          </p:cNvSpPr>
          <p:nvPr/>
        </p:nvSpPr>
        <p:spPr bwMode="auto">
          <a:xfrm>
            <a:off x="2819400" y="5715000"/>
            <a:ext cx="1393825" cy="0"/>
          </a:xfrm>
          <a:prstGeom prst="line">
            <a:avLst/>
          </a:prstGeom>
          <a:noFill/>
          <a:ln w="25400" cap="rnd">
            <a:solidFill>
              <a:srgbClr val="000000"/>
            </a:solidFill>
            <a:round/>
            <a:headEnd/>
            <a:tailEnd/>
          </a:ln>
          <a:effectLst/>
        </p:spPr>
        <p:txBody>
          <a:bodyPr>
            <a:spAutoFit/>
          </a:bodyPr>
          <a:lstStyle/>
          <a:p>
            <a:endParaRPr lang="en-US"/>
          </a:p>
        </p:txBody>
      </p:sp>
      <p:sp>
        <p:nvSpPr>
          <p:cNvPr id="172582" name="Line 1574"/>
          <p:cNvSpPr>
            <a:spLocks noChangeShapeType="1"/>
          </p:cNvSpPr>
          <p:nvPr/>
        </p:nvSpPr>
        <p:spPr bwMode="auto">
          <a:xfrm>
            <a:off x="7391400" y="5715000"/>
            <a:ext cx="1393825" cy="0"/>
          </a:xfrm>
          <a:prstGeom prst="line">
            <a:avLst/>
          </a:prstGeom>
          <a:noFill/>
          <a:ln w="25400" cap="rnd">
            <a:solidFill>
              <a:srgbClr val="000000"/>
            </a:solidFill>
            <a:round/>
            <a:headEnd/>
            <a:tailEnd/>
          </a:ln>
          <a:effec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additive="base">
                                        <p:cTn id="67" dur="500" fill="hold"/>
                                        <p:tgtEl>
                                          <p:spTgt spid="8"/>
                                        </p:tgtEl>
                                        <p:attrNameLst>
                                          <p:attrName>ppt_x</p:attrName>
                                        </p:attrNameLst>
                                      </p:cBhvr>
                                      <p:tavLst>
                                        <p:tav tm="0">
                                          <p:val>
                                            <p:strVal val="#ppt_x"/>
                                          </p:val>
                                        </p:tav>
                                        <p:tav tm="100000">
                                          <p:val>
                                            <p:strVal val="#ppt_x"/>
                                          </p:val>
                                        </p:tav>
                                      </p:tavLst>
                                    </p:anim>
                                    <p:anim calcmode="lin" valueType="num">
                                      <p:cBhvr additive="base">
                                        <p:cTn id="6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additive="base">
                                        <p:cTn id="73" dur="500" fill="hold"/>
                                        <p:tgtEl>
                                          <p:spTgt spid="6"/>
                                        </p:tgtEl>
                                        <p:attrNameLst>
                                          <p:attrName>ppt_x</p:attrName>
                                        </p:attrNameLst>
                                      </p:cBhvr>
                                      <p:tavLst>
                                        <p:tav tm="0">
                                          <p:val>
                                            <p:strVal val="#ppt_x"/>
                                          </p:val>
                                        </p:tav>
                                        <p:tav tm="100000">
                                          <p:val>
                                            <p:strVal val="#ppt_x"/>
                                          </p:val>
                                        </p:tav>
                                      </p:tavLst>
                                    </p:anim>
                                    <p:anim calcmode="lin" valueType="num">
                                      <p:cBhvr additive="base">
                                        <p:cTn id="7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5"/>
                                        </p:tgtEl>
                                        <p:attrNameLst>
                                          <p:attrName>style.visibility</p:attrName>
                                        </p:attrNameLst>
                                      </p:cBhvr>
                                      <p:to>
                                        <p:strVal val="visible"/>
                                      </p:to>
                                    </p:set>
                                    <p:anim calcmode="lin" valueType="num">
                                      <p:cBhvr additive="base">
                                        <p:cTn id="79" dur="500" fill="hold"/>
                                        <p:tgtEl>
                                          <p:spTgt spid="5"/>
                                        </p:tgtEl>
                                        <p:attrNameLst>
                                          <p:attrName>ppt_x</p:attrName>
                                        </p:attrNameLst>
                                      </p:cBhvr>
                                      <p:tavLst>
                                        <p:tav tm="0">
                                          <p:val>
                                            <p:strVal val="#ppt_x"/>
                                          </p:val>
                                        </p:tav>
                                        <p:tav tm="100000">
                                          <p:val>
                                            <p:strVal val="#ppt_x"/>
                                          </p:val>
                                        </p:tav>
                                      </p:tavLst>
                                    </p:anim>
                                    <p:anim calcmode="lin" valueType="num">
                                      <p:cBhvr additive="base">
                                        <p:cTn id="8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
                                        </p:tgtEl>
                                        <p:attrNameLst>
                                          <p:attrName>style.visibility</p:attrName>
                                        </p:attrNameLst>
                                      </p:cBhvr>
                                      <p:to>
                                        <p:strVal val="visible"/>
                                      </p:to>
                                    </p:set>
                                    <p:anim calcmode="lin" valueType="num">
                                      <p:cBhvr additive="base">
                                        <p:cTn id="85" dur="500" fill="hold"/>
                                        <p:tgtEl>
                                          <p:spTgt spid="3"/>
                                        </p:tgtEl>
                                        <p:attrNameLst>
                                          <p:attrName>ppt_x</p:attrName>
                                        </p:attrNameLst>
                                      </p:cBhvr>
                                      <p:tavLst>
                                        <p:tav tm="0">
                                          <p:val>
                                            <p:strVal val="#ppt_x"/>
                                          </p:val>
                                        </p:tav>
                                        <p:tav tm="100000">
                                          <p:val>
                                            <p:strVal val="#ppt_x"/>
                                          </p:val>
                                        </p:tav>
                                      </p:tavLst>
                                    </p:anim>
                                    <p:anim calcmode="lin" valueType="num">
                                      <p:cBhvr additive="base">
                                        <p:cTn id="8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4"/>
                                        </p:tgtEl>
                                        <p:attrNameLst>
                                          <p:attrName>style.visibility</p:attrName>
                                        </p:attrNameLst>
                                      </p:cBhvr>
                                      <p:to>
                                        <p:strVal val="visible"/>
                                      </p:to>
                                    </p:set>
                                    <p:anim calcmode="lin" valueType="num">
                                      <p:cBhvr additive="base">
                                        <p:cTn id="91" dur="500" fill="hold"/>
                                        <p:tgtEl>
                                          <p:spTgt spid="4"/>
                                        </p:tgtEl>
                                        <p:attrNameLst>
                                          <p:attrName>ppt_x</p:attrName>
                                        </p:attrNameLst>
                                      </p:cBhvr>
                                      <p:tavLst>
                                        <p:tav tm="0">
                                          <p:val>
                                            <p:strVal val="#ppt_x"/>
                                          </p:val>
                                        </p:tav>
                                        <p:tav tm="100000">
                                          <p:val>
                                            <p:strVal val="#ppt_x"/>
                                          </p:val>
                                        </p:tav>
                                      </p:tavLst>
                                    </p:anim>
                                    <p:anim calcmode="lin" valueType="num">
                                      <p:cBhvr additive="base">
                                        <p:cTn id="9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2"/>
                                        </p:tgtEl>
                                        <p:attrNameLst>
                                          <p:attrName>style.visibility</p:attrName>
                                        </p:attrNameLst>
                                      </p:cBhvr>
                                      <p:to>
                                        <p:strVal val="visible"/>
                                      </p:to>
                                    </p:set>
                                    <p:anim calcmode="lin" valueType="num">
                                      <p:cBhvr additive="base">
                                        <p:cTn id="97" dur="500" fill="hold"/>
                                        <p:tgtEl>
                                          <p:spTgt spid="2"/>
                                        </p:tgtEl>
                                        <p:attrNameLst>
                                          <p:attrName>ppt_x</p:attrName>
                                        </p:attrNameLst>
                                      </p:cBhvr>
                                      <p:tavLst>
                                        <p:tav tm="0">
                                          <p:val>
                                            <p:strVal val="#ppt_x"/>
                                          </p:val>
                                        </p:tav>
                                        <p:tav tm="100000">
                                          <p:val>
                                            <p:strVal val="#ppt_x"/>
                                          </p:val>
                                        </p:tav>
                                      </p:tavLst>
                                    </p:anim>
                                    <p:anim calcmode="lin" valueType="num">
                                      <p:cBhvr additive="base">
                                        <p:cTn id="9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 Cash Book</a:t>
            </a:r>
            <a:endParaRPr lang="en-US" b="1" dirty="0"/>
          </a:p>
        </p:txBody>
      </p:sp>
      <p:pic>
        <p:nvPicPr>
          <p:cNvPr id="1026" name="Picture 2" descr="C:\Users\hp\Desktop\Capture.JPG"/>
          <p:cNvPicPr>
            <a:picLocks noGrp="1" noChangeAspect="1" noChangeArrowheads="1"/>
          </p:cNvPicPr>
          <p:nvPr>
            <p:ph idx="1"/>
          </p:nvPr>
        </p:nvPicPr>
        <p:blipFill>
          <a:blip r:embed="rId2"/>
          <a:srcRect/>
          <a:stretch>
            <a:fillRect/>
          </a:stretch>
        </p:blipFill>
        <p:spPr bwMode="auto">
          <a:xfrm>
            <a:off x="0" y="1066800"/>
            <a:ext cx="9144000" cy="57912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Solution</a:t>
            </a:r>
            <a:endParaRPr lang="en-US" dirty="0"/>
          </a:p>
        </p:txBody>
      </p:sp>
      <p:pic>
        <p:nvPicPr>
          <p:cNvPr id="3074" name="Picture 2" descr="C:\Users\hp\Desktop\Capture.JPG"/>
          <p:cNvPicPr>
            <a:picLocks noGrp="1" noChangeAspect="1" noChangeArrowheads="1"/>
          </p:cNvPicPr>
          <p:nvPr>
            <p:ph idx="1"/>
          </p:nvPr>
        </p:nvPicPr>
        <p:blipFill>
          <a:blip r:embed="rId2"/>
          <a:srcRect/>
          <a:stretch>
            <a:fillRect/>
          </a:stretch>
        </p:blipFill>
        <p:spPr bwMode="auto">
          <a:xfrm>
            <a:off x="457200" y="1447800"/>
            <a:ext cx="8305799" cy="541019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92500" lnSpcReduction="10000"/>
          </a:bodyPr>
          <a:lstStyle/>
          <a:p>
            <a:pPr algn="just"/>
            <a:r>
              <a:rPr lang="en-US" dirty="0" smtClean="0"/>
              <a:t>Cash is the most liquid resource that an entity has. Cash includes cash and cash equivalents both in hand as well in the bank. There are several transactions every day that cause a continuous flow of cash between the entity and outsiders, and also within the entity itself. Cash, being so liquid, is also the biggest moral hazard! It is easier to commit a fraud or an error in cash transactions, as compared to any other kind of transactions. Cash is a lifeline for a business. It affects almost all the departments and business segments. Proper records of cash transactions are important not only for accounting purposes, but also to help the financial manager in efficiently managing the cash.</a:t>
            </a:r>
            <a:endParaRPr lang="en-US" dirty="0"/>
          </a:p>
        </p:txBody>
      </p:sp>
      <p:sp>
        <p:nvSpPr>
          <p:cNvPr id="3" name="Title 2"/>
          <p:cNvSpPr>
            <a:spLocks noGrp="1"/>
          </p:cNvSpPr>
          <p:nvPr>
            <p:ph type="title"/>
          </p:nvPr>
        </p:nvSpPr>
        <p:spPr/>
        <p:txBody>
          <a:bodyPr/>
          <a:lstStyle/>
          <a:p>
            <a:r>
              <a:rPr lang="en-US" dirty="0" smtClean="0"/>
              <a:t>Introduction</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1066800"/>
            <a:ext cx="8305800" cy="4724400"/>
          </a:xfrm>
        </p:spPr>
        <p:txBody>
          <a:bodyPr/>
          <a:lstStyle/>
          <a:p>
            <a:r>
              <a:rPr lang="en-US" sz="6000" b="1"/>
              <a:t>THE END</a:t>
            </a:r>
            <a:br>
              <a:rPr lang="en-US" sz="6000" b="1"/>
            </a:br>
            <a:r>
              <a:rPr lang="en-US" sz="6000" b="1"/>
              <a:t/>
            </a:r>
            <a:br>
              <a:rPr lang="en-US" sz="6000" b="1"/>
            </a:br>
            <a:r>
              <a:rPr lang="en-US" sz="6000" b="1"/>
              <a:t>THANK YOU </a:t>
            </a:r>
            <a:br>
              <a:rPr lang="en-US" sz="6000" b="1"/>
            </a:br>
            <a:r>
              <a:rPr lang="en-US" sz="6000" b="1"/>
              <a:t/>
            </a:r>
            <a:br>
              <a:rPr lang="en-US" sz="6000" b="1"/>
            </a:br>
            <a:r>
              <a:rPr lang="en-US" sz="6000" b="1"/>
              <a:t>FOR LISTENING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48072"/>
          </a:xfrm>
        </p:spPr>
        <p:txBody>
          <a:bodyPr>
            <a:normAutofit fontScale="92500"/>
          </a:bodyPr>
          <a:lstStyle/>
          <a:p>
            <a:pPr algn="just"/>
            <a:r>
              <a:rPr lang="en-US" dirty="0" smtClean="0"/>
              <a:t>The cash book is a book of prime entry of a special kind as it is also a part of the ledger system. Cash or bank columns serve the purpose of cash or bank accounts, often in a ledger account. There is no need to post the transactions again in cash or bank accounts. These columns are balanced just like a ledger account and the closing balances are taken into a trial balance</a:t>
            </a:r>
            <a:r>
              <a:rPr lang="en-US" b="1" dirty="0" smtClean="0"/>
              <a:t>.</a:t>
            </a:r>
          </a:p>
          <a:p>
            <a:pPr algn="just"/>
            <a:r>
              <a:rPr lang="en-US" dirty="0" smtClean="0"/>
              <a:t>A cash book is a complete record of all cash and bank transactions.</a:t>
            </a:r>
          </a:p>
          <a:p>
            <a:pPr algn="just"/>
            <a:r>
              <a:rPr lang="en-US" dirty="0" smtClean="0"/>
              <a:t>The cash book consists of the cash account and the bank account put together in one book.</a:t>
            </a:r>
          </a:p>
          <a:p>
            <a:endParaRPr lang="en-US" dirty="0"/>
          </a:p>
        </p:txBody>
      </p:sp>
      <p:sp>
        <p:nvSpPr>
          <p:cNvPr id="3" name="Title 2"/>
          <p:cNvSpPr>
            <a:spLocks noGrp="1"/>
          </p:cNvSpPr>
          <p:nvPr>
            <p:ph type="title"/>
          </p:nvPr>
        </p:nvSpPr>
        <p:spPr/>
        <p:txBody>
          <a:bodyPr>
            <a:normAutofit fontScale="90000"/>
          </a:bodyPr>
          <a:lstStyle/>
          <a:p>
            <a:r>
              <a:rPr lang="en-US" dirty="0" smtClean="0"/>
              <a:t/>
            </a:r>
            <a:br>
              <a:rPr lang="en-US" dirty="0" smtClean="0"/>
            </a:br>
            <a:r>
              <a:rPr lang="en-US" dirty="0" smtClean="0"/>
              <a:t>Cash Book</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48072"/>
          </a:xfrm>
        </p:spPr>
        <p:txBody>
          <a:bodyPr>
            <a:normAutofit/>
          </a:bodyPr>
          <a:lstStyle/>
          <a:p>
            <a:pPr algn="just"/>
            <a:r>
              <a:rPr lang="en-US" b="1" dirty="0" smtClean="0"/>
              <a:t>Only cash transactions are recorded in the cash book.</a:t>
            </a:r>
          </a:p>
          <a:p>
            <a:pPr algn="just"/>
            <a:r>
              <a:rPr lang="en-US" dirty="0" smtClean="0"/>
              <a:t>Transactions are recorded in the cash book in a </a:t>
            </a:r>
            <a:r>
              <a:rPr lang="en-US" b="1" dirty="0" smtClean="0"/>
              <a:t>chronological order.</a:t>
            </a:r>
          </a:p>
          <a:p>
            <a:pPr algn="just"/>
            <a:r>
              <a:rPr lang="en-US" dirty="0" smtClean="0"/>
              <a:t>The </a:t>
            </a:r>
            <a:r>
              <a:rPr lang="en-US" b="1" dirty="0" smtClean="0"/>
              <a:t>receipts side of the cash book is used to record entries which debit cash or bank account for </a:t>
            </a:r>
            <a:r>
              <a:rPr lang="en-US" dirty="0" smtClean="0"/>
              <a:t>example: received cash from one of the customers.</a:t>
            </a:r>
          </a:p>
          <a:p>
            <a:pPr algn="just"/>
            <a:r>
              <a:rPr lang="en-US" dirty="0" smtClean="0"/>
              <a:t>The </a:t>
            </a:r>
            <a:r>
              <a:rPr lang="en-US" b="1" dirty="0" smtClean="0"/>
              <a:t>payments side is used to record entries which credit cash. For example: paid salary by cash.</a:t>
            </a:r>
            <a:endParaRPr lang="en-US" dirty="0"/>
          </a:p>
        </p:txBody>
      </p:sp>
      <p:sp>
        <p:nvSpPr>
          <p:cNvPr id="3" name="Title 2"/>
          <p:cNvSpPr>
            <a:spLocks noGrp="1"/>
          </p:cNvSpPr>
          <p:nvPr>
            <p:ph type="title"/>
          </p:nvPr>
        </p:nvSpPr>
        <p:spPr/>
        <p:txBody>
          <a:bodyPr>
            <a:normAutofit fontScale="90000"/>
          </a:bodyPr>
          <a:lstStyle/>
          <a:p>
            <a:r>
              <a:rPr lang="en-US" dirty="0" smtClean="0"/>
              <a:t>The main features of the cash book are as follows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153400" cy="5562600"/>
          </a:xfrm>
        </p:spPr>
        <p:txBody>
          <a:bodyPr>
            <a:normAutofit fontScale="92500" lnSpcReduction="20000"/>
          </a:bodyPr>
          <a:lstStyle/>
          <a:p>
            <a:pPr algn="just"/>
            <a:r>
              <a:rPr lang="en-US" b="1" dirty="0" smtClean="0"/>
              <a:t>Single column for cash as well as bank transactions - </a:t>
            </a:r>
            <a:r>
              <a:rPr lang="en-US" dirty="0" smtClean="0"/>
              <a:t>If there is only one column for cash and bank transactions, the balance brought down and carried forward will consist of cash-in-hand as well as bank balances (especially, if there is any cash that is not yet deposited into the bank). If all the cash collections are deposited in the bank, the balance will consist of only the bank balance.</a:t>
            </a:r>
          </a:p>
          <a:p>
            <a:pPr algn="just"/>
            <a:r>
              <a:rPr lang="en-US" b="1" dirty="0" smtClean="0"/>
              <a:t>The two column cash book: different columns for cash and bank transactions </a:t>
            </a:r>
            <a:r>
              <a:rPr lang="en-US" dirty="0" smtClean="0"/>
              <a:t>(a) Cash and bank transactions are recorded in the respective cash and bank columns. The steps to record transactions in the cash book have been explained earlier. (b) Transactions between cash and bank are recorded as </a:t>
            </a:r>
            <a:r>
              <a:rPr lang="en-US" b="1" dirty="0" smtClean="0"/>
              <a:t>contra transactions in the cash book with cash and </a:t>
            </a:r>
            <a:r>
              <a:rPr lang="en-US" dirty="0" smtClean="0"/>
              <a:t>bank columns.</a:t>
            </a:r>
            <a:endParaRPr lang="en-US" dirty="0"/>
          </a:p>
        </p:txBody>
      </p:sp>
      <p:sp>
        <p:nvSpPr>
          <p:cNvPr id="3" name="Title 2"/>
          <p:cNvSpPr>
            <a:spLocks noGrp="1"/>
          </p:cNvSpPr>
          <p:nvPr>
            <p:ph type="title"/>
          </p:nvPr>
        </p:nvSpPr>
        <p:spPr/>
        <p:txBody>
          <a:bodyPr/>
          <a:lstStyle/>
          <a:p>
            <a:r>
              <a:rPr lang="en-US" dirty="0" smtClean="0"/>
              <a:t>Types of cash book</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224272"/>
          </a:xfrm>
        </p:spPr>
        <p:txBody>
          <a:bodyPr>
            <a:normAutofit fontScale="85000" lnSpcReduction="10000"/>
          </a:bodyPr>
          <a:lstStyle/>
          <a:p>
            <a:pPr algn="just"/>
            <a:r>
              <a:rPr lang="en-US" dirty="0" smtClean="0"/>
              <a:t>Certain additional analytical columns are drawn on either side of a cash book according to the accounting and reporting needs of each entity. These columns are totalled and not balanced. The totals are used for the purpose of summary postings into ledger accounts e.g. discount allowed, accounts receivable, cash sales, sales tax on cash sales etc.</a:t>
            </a:r>
          </a:p>
          <a:p>
            <a:pPr algn="just"/>
            <a:r>
              <a:rPr lang="en-US" dirty="0" smtClean="0"/>
              <a:t>If analytical columns are maintained, instead of individual entries, only the totals are recorded to the respective ledger accounts. For example, if columns are maintained for accounts receivable and cash sales, the totals of these columns will be recorded in the accounts receivable and cash sales ledger account. Individual transactions of accounts receivable are posted in the personal ledgers, which are not part of the double entry system.</a:t>
            </a:r>
            <a:endParaRPr lang="en-US" dirty="0"/>
          </a:p>
        </p:txBody>
      </p:sp>
      <p:sp>
        <p:nvSpPr>
          <p:cNvPr id="3" name="Title 2"/>
          <p:cNvSpPr>
            <a:spLocks noGrp="1"/>
          </p:cNvSpPr>
          <p:nvPr>
            <p:ph type="title"/>
          </p:nvPr>
        </p:nvSpPr>
        <p:spPr/>
        <p:txBody>
          <a:bodyPr>
            <a:normAutofit fontScale="90000"/>
          </a:bodyPr>
          <a:lstStyle/>
          <a:p>
            <a:r>
              <a:rPr lang="en-US" dirty="0" smtClean="0"/>
              <a:t/>
            </a:r>
            <a:br>
              <a:rPr lang="en-US" dirty="0" smtClean="0"/>
            </a:br>
            <a:r>
              <a:rPr lang="en-US" dirty="0" smtClean="0"/>
              <a:t>Three column or Analytical columns</a:t>
            </a:r>
            <a:br>
              <a:rPr lang="en-US" dirty="0" smtClean="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smtClean="0"/>
              <a:t>Businesses prefer it if their customers pay their accounts quickly. A business may accept a smaller sum in full settlement if payment is made within a certain period of time. The amount of the reduction of the sum to be paid is known as a 'cash discount. The term 'cash discount' thus refers to the allowance given for quick payment. It is still called cash discount, even if the account is paid by cheque or by direct transfer into the bank account.</a:t>
            </a:r>
            <a:endParaRPr lang="en-US" dirty="0"/>
          </a:p>
        </p:txBody>
      </p:sp>
      <p:sp>
        <p:nvSpPr>
          <p:cNvPr id="3" name="Title 2"/>
          <p:cNvSpPr>
            <a:spLocks noGrp="1"/>
          </p:cNvSpPr>
          <p:nvPr>
            <p:ph type="title"/>
          </p:nvPr>
        </p:nvSpPr>
        <p:spPr/>
        <p:txBody>
          <a:bodyPr/>
          <a:lstStyle/>
          <a:p>
            <a:r>
              <a:rPr lang="en-US" dirty="0" smtClean="0"/>
              <a:t>Cash Discounts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lstStyle/>
          <a:p>
            <a:pPr algn="just"/>
            <a:r>
              <a:rPr lang="en-US" dirty="0" smtClean="0"/>
              <a:t>A business may have two types of cash discounts in its books. These are:</a:t>
            </a:r>
          </a:p>
          <a:p>
            <a:pPr algn="just"/>
            <a:r>
              <a:rPr lang="en-US" dirty="0" smtClean="0"/>
              <a:t>Discount allowed, cash discounts allowed by a business to its customers when they pay their accounts quickly, being an expense is always debited.</a:t>
            </a:r>
          </a:p>
          <a:p>
            <a:pPr algn="just"/>
            <a:r>
              <a:rPr lang="en-US" dirty="0" smtClean="0"/>
              <a:t>Discount received, cash discounts received by a business from its suppliers when it pays what it owes them quickly, being an income is always credited</a:t>
            </a:r>
            <a:endParaRPr lang="en-US" dirty="0"/>
          </a:p>
        </p:txBody>
      </p:sp>
      <p:sp>
        <p:nvSpPr>
          <p:cNvPr id="3" name="Title 2"/>
          <p:cNvSpPr>
            <a:spLocks noGrp="1"/>
          </p:cNvSpPr>
          <p:nvPr>
            <p:ph type="title"/>
          </p:nvPr>
        </p:nvSpPr>
        <p:spPr/>
        <p:txBody>
          <a:bodyPr>
            <a:normAutofit fontScale="90000"/>
          </a:bodyPr>
          <a:lstStyle/>
          <a:p>
            <a:r>
              <a:rPr lang="en-US" dirty="0" smtClean="0"/>
              <a:t>Discounts allowed and discounts received</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92500"/>
          </a:bodyPr>
          <a:lstStyle/>
          <a:p>
            <a:pPr algn="just"/>
            <a:r>
              <a:rPr lang="en-US" dirty="0" smtClean="0"/>
              <a:t>The discounts allowed account and the discounts received account are in the general ledger along with all the other revenue and expense accounts. It has already been stated that every effort should be made to avoid too many entries in the general ledger. To avoid this, we add two columns for discount in the cash book. </a:t>
            </a:r>
          </a:p>
          <a:p>
            <a:pPr algn="just"/>
            <a:r>
              <a:rPr lang="en-US" dirty="0" smtClean="0"/>
              <a:t>An extra column is added on each side of the cash book in which the amounts of discounts are entered. Discounts received are entered in the discounts column on the credit side of the cash book, and discounts allowed in the discounts column on the debit side of the cash book.</a:t>
            </a:r>
            <a:endParaRPr lang="en-US" dirty="0"/>
          </a:p>
        </p:txBody>
      </p:sp>
      <p:sp>
        <p:nvSpPr>
          <p:cNvPr id="3" name="Title 2"/>
          <p:cNvSpPr>
            <a:spLocks noGrp="1"/>
          </p:cNvSpPr>
          <p:nvPr>
            <p:ph type="title"/>
          </p:nvPr>
        </p:nvSpPr>
        <p:spPr/>
        <p:txBody>
          <a:bodyPr>
            <a:normAutofit fontScale="90000"/>
          </a:bodyPr>
          <a:lstStyle/>
          <a:p>
            <a:r>
              <a:rPr lang="en-US" dirty="0" smtClean="0"/>
              <a:t/>
            </a:r>
            <a:br>
              <a:rPr lang="en-US" dirty="0" smtClean="0"/>
            </a:br>
            <a:r>
              <a:rPr lang="en-US" dirty="0" smtClean="0"/>
              <a:t>Discounts columns in cash book</a:t>
            </a:r>
            <a:br>
              <a:rPr lang="en-US" dirty="0" smtClean="0"/>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73</TotalTime>
  <Words>1407</Words>
  <Application>Microsoft Office PowerPoint</Application>
  <PresentationFormat>On-screen Show (4:3)</PresentationFormat>
  <Paragraphs>220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Cash Book</vt:lpstr>
      <vt:lpstr>Introduction</vt:lpstr>
      <vt:lpstr> Cash Book</vt:lpstr>
      <vt:lpstr>The main features of the cash book are as follows</vt:lpstr>
      <vt:lpstr>Types of cash book</vt:lpstr>
      <vt:lpstr> Three column or Analytical columns </vt:lpstr>
      <vt:lpstr>Cash Discounts</vt:lpstr>
      <vt:lpstr>Discounts allowed and discounts received</vt:lpstr>
      <vt:lpstr> Discounts columns in cash book </vt:lpstr>
      <vt:lpstr>Slide 10</vt:lpstr>
      <vt:lpstr> Receipts </vt:lpstr>
      <vt:lpstr>Bank Overdraft</vt:lpstr>
      <vt:lpstr>Contra Entry</vt:lpstr>
      <vt:lpstr> Entries in the Folio Column.</vt:lpstr>
      <vt:lpstr>Example of a cash book with folio columns</vt:lpstr>
      <vt:lpstr>Example : To enter transactions in the Cash Book </vt:lpstr>
      <vt:lpstr>Solution to Example : </vt:lpstr>
      <vt:lpstr>Example: Cash Book</vt:lpstr>
      <vt:lpstr>Solution</vt:lpstr>
      <vt:lpstr>THE END  THANK YOU   FOR LISTENING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Book</dc:title>
  <dc:creator>hp</dc:creator>
  <cp:lastModifiedBy>hp</cp:lastModifiedBy>
  <cp:revision>2</cp:revision>
  <dcterms:created xsi:type="dcterms:W3CDTF">2020-06-11T18:24:01Z</dcterms:created>
  <dcterms:modified xsi:type="dcterms:W3CDTF">2021-01-23T10:34:25Z</dcterms:modified>
</cp:coreProperties>
</file>